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 id="2147483732" r:id="rId3"/>
    <p:sldMasterId id="2147483817" r:id="rId4"/>
    <p:sldMasterId id="2147483829" r:id="rId5"/>
  </p:sldMasterIdLst>
  <p:notesMasterIdLst>
    <p:notesMasterId r:id="rId35"/>
  </p:notesMasterIdLst>
  <p:sldIdLst>
    <p:sldId id="256" r:id="rId6"/>
    <p:sldId id="281" r:id="rId7"/>
    <p:sldId id="315" r:id="rId8"/>
    <p:sldId id="316" r:id="rId9"/>
    <p:sldId id="318" r:id="rId10"/>
    <p:sldId id="326" r:id="rId11"/>
    <p:sldId id="321" r:id="rId12"/>
    <p:sldId id="322" r:id="rId13"/>
    <p:sldId id="320" r:id="rId14"/>
    <p:sldId id="311" r:id="rId15"/>
    <p:sldId id="323" r:id="rId16"/>
    <p:sldId id="296" r:id="rId17"/>
    <p:sldId id="303" r:id="rId18"/>
    <p:sldId id="297" r:id="rId19"/>
    <p:sldId id="312" r:id="rId20"/>
    <p:sldId id="304" r:id="rId21"/>
    <p:sldId id="298" r:id="rId22"/>
    <p:sldId id="305" r:id="rId23"/>
    <p:sldId id="314" r:id="rId24"/>
    <p:sldId id="299" r:id="rId25"/>
    <p:sldId id="310" r:id="rId26"/>
    <p:sldId id="300" r:id="rId27"/>
    <p:sldId id="307" r:id="rId28"/>
    <p:sldId id="301" r:id="rId29"/>
    <p:sldId id="308" r:id="rId30"/>
    <p:sldId id="302" r:id="rId31"/>
    <p:sldId id="309" r:id="rId32"/>
    <p:sldId id="325" r:id="rId33"/>
    <p:sldId id="324" r:id="rId3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24" autoAdjust="0"/>
    <p:restoredTop sz="86401"/>
  </p:normalViewPr>
  <p:slideViewPr>
    <p:cSldViewPr>
      <p:cViewPr varScale="1">
        <p:scale>
          <a:sx n="86" d="100"/>
          <a:sy n="86" d="100"/>
        </p:scale>
        <p:origin x="1400" y="136"/>
      </p:cViewPr>
      <p:guideLst>
        <p:guide orient="horz" pos="2160"/>
        <p:guide pos="2880"/>
      </p:guideLst>
    </p:cSldViewPr>
  </p:slideViewPr>
  <p:outlineViewPr>
    <p:cViewPr>
      <p:scale>
        <a:sx n="33" d="100"/>
        <a:sy n="33" d="100"/>
      </p:scale>
      <p:origin x="0" y="-48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3228" y="-10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F6057093-FB71-4F39-A103-4135997BE77E}" type="slidenum">
              <a:rPr lang="en-US" smtClean="0"/>
              <a:pPr/>
              <a:t>‹#›</a:t>
            </a:fld>
            <a:endParaRPr lang="en-US"/>
          </a:p>
        </p:txBody>
      </p:sp>
    </p:spTree>
    <p:extLst>
      <p:ext uri="{BB962C8B-B14F-4D97-AF65-F5344CB8AC3E}">
        <p14:creationId xmlns:p14="http://schemas.microsoft.com/office/powerpoint/2010/main" val="2416624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1</a:t>
            </a:fld>
            <a:endParaRPr lang="en-US"/>
          </a:p>
        </p:txBody>
      </p:sp>
    </p:spTree>
    <p:extLst>
      <p:ext uri="{BB962C8B-B14F-4D97-AF65-F5344CB8AC3E}">
        <p14:creationId xmlns:p14="http://schemas.microsoft.com/office/powerpoint/2010/main" val="3286766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10</a:t>
            </a:fld>
            <a:endParaRPr lang="en-US"/>
          </a:p>
        </p:txBody>
      </p:sp>
    </p:spTree>
    <p:extLst>
      <p:ext uri="{BB962C8B-B14F-4D97-AF65-F5344CB8AC3E}">
        <p14:creationId xmlns:p14="http://schemas.microsoft.com/office/powerpoint/2010/main" val="908822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11</a:t>
            </a:fld>
            <a:endParaRPr lang="en-US"/>
          </a:p>
        </p:txBody>
      </p:sp>
    </p:spTree>
    <p:extLst>
      <p:ext uri="{BB962C8B-B14F-4D97-AF65-F5344CB8AC3E}">
        <p14:creationId xmlns:p14="http://schemas.microsoft.com/office/powerpoint/2010/main" val="1596872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12</a:t>
            </a:fld>
            <a:endParaRPr lang="en-US"/>
          </a:p>
        </p:txBody>
      </p:sp>
    </p:spTree>
    <p:extLst>
      <p:ext uri="{BB962C8B-B14F-4D97-AF65-F5344CB8AC3E}">
        <p14:creationId xmlns:p14="http://schemas.microsoft.com/office/powerpoint/2010/main" val="3477195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13</a:t>
            </a:fld>
            <a:endParaRPr lang="en-US"/>
          </a:p>
        </p:txBody>
      </p:sp>
    </p:spTree>
    <p:extLst>
      <p:ext uri="{BB962C8B-B14F-4D97-AF65-F5344CB8AC3E}">
        <p14:creationId xmlns:p14="http://schemas.microsoft.com/office/powerpoint/2010/main" val="4245688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14</a:t>
            </a:fld>
            <a:endParaRPr lang="en-US"/>
          </a:p>
        </p:txBody>
      </p:sp>
    </p:spTree>
    <p:extLst>
      <p:ext uri="{BB962C8B-B14F-4D97-AF65-F5344CB8AC3E}">
        <p14:creationId xmlns:p14="http://schemas.microsoft.com/office/powerpoint/2010/main" val="3970455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15</a:t>
            </a:fld>
            <a:endParaRPr lang="en-US"/>
          </a:p>
        </p:txBody>
      </p:sp>
    </p:spTree>
    <p:extLst>
      <p:ext uri="{BB962C8B-B14F-4D97-AF65-F5344CB8AC3E}">
        <p14:creationId xmlns:p14="http://schemas.microsoft.com/office/powerpoint/2010/main" val="486557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16</a:t>
            </a:fld>
            <a:endParaRPr lang="en-US"/>
          </a:p>
        </p:txBody>
      </p:sp>
    </p:spTree>
    <p:extLst>
      <p:ext uri="{BB962C8B-B14F-4D97-AF65-F5344CB8AC3E}">
        <p14:creationId xmlns:p14="http://schemas.microsoft.com/office/powerpoint/2010/main" val="4105066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17</a:t>
            </a:fld>
            <a:endParaRPr lang="en-US"/>
          </a:p>
        </p:txBody>
      </p:sp>
    </p:spTree>
    <p:extLst>
      <p:ext uri="{BB962C8B-B14F-4D97-AF65-F5344CB8AC3E}">
        <p14:creationId xmlns:p14="http://schemas.microsoft.com/office/powerpoint/2010/main" val="99020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18</a:t>
            </a:fld>
            <a:endParaRPr lang="en-US"/>
          </a:p>
        </p:txBody>
      </p:sp>
    </p:spTree>
    <p:extLst>
      <p:ext uri="{BB962C8B-B14F-4D97-AF65-F5344CB8AC3E}">
        <p14:creationId xmlns:p14="http://schemas.microsoft.com/office/powerpoint/2010/main" val="2741155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19</a:t>
            </a:fld>
            <a:endParaRPr lang="en-US"/>
          </a:p>
        </p:txBody>
      </p:sp>
    </p:spTree>
    <p:extLst>
      <p:ext uri="{BB962C8B-B14F-4D97-AF65-F5344CB8AC3E}">
        <p14:creationId xmlns:p14="http://schemas.microsoft.com/office/powerpoint/2010/main" val="401617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2</a:t>
            </a:fld>
            <a:endParaRPr lang="en-US"/>
          </a:p>
        </p:txBody>
      </p:sp>
    </p:spTree>
    <p:extLst>
      <p:ext uri="{BB962C8B-B14F-4D97-AF65-F5344CB8AC3E}">
        <p14:creationId xmlns:p14="http://schemas.microsoft.com/office/powerpoint/2010/main" val="1195524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057093-FB71-4F39-A103-4135997BE77E}" type="slidenum">
              <a:rPr lang="en-US" smtClean="0"/>
              <a:pPr/>
              <a:t>20</a:t>
            </a:fld>
            <a:endParaRPr lang="en-US"/>
          </a:p>
        </p:txBody>
      </p:sp>
    </p:spTree>
    <p:extLst>
      <p:ext uri="{BB962C8B-B14F-4D97-AF65-F5344CB8AC3E}">
        <p14:creationId xmlns:p14="http://schemas.microsoft.com/office/powerpoint/2010/main" val="2516152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21</a:t>
            </a:fld>
            <a:endParaRPr lang="en-US"/>
          </a:p>
        </p:txBody>
      </p:sp>
    </p:spTree>
    <p:extLst>
      <p:ext uri="{BB962C8B-B14F-4D97-AF65-F5344CB8AC3E}">
        <p14:creationId xmlns:p14="http://schemas.microsoft.com/office/powerpoint/2010/main" val="2658270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22</a:t>
            </a:fld>
            <a:endParaRPr lang="en-US"/>
          </a:p>
        </p:txBody>
      </p:sp>
    </p:spTree>
    <p:extLst>
      <p:ext uri="{BB962C8B-B14F-4D97-AF65-F5344CB8AC3E}">
        <p14:creationId xmlns:p14="http://schemas.microsoft.com/office/powerpoint/2010/main" val="1215037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23</a:t>
            </a:fld>
            <a:endParaRPr lang="en-US"/>
          </a:p>
        </p:txBody>
      </p:sp>
    </p:spTree>
    <p:extLst>
      <p:ext uri="{BB962C8B-B14F-4D97-AF65-F5344CB8AC3E}">
        <p14:creationId xmlns:p14="http://schemas.microsoft.com/office/powerpoint/2010/main" val="630066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24</a:t>
            </a:fld>
            <a:endParaRPr lang="en-US"/>
          </a:p>
        </p:txBody>
      </p:sp>
    </p:spTree>
    <p:extLst>
      <p:ext uri="{BB962C8B-B14F-4D97-AF65-F5344CB8AC3E}">
        <p14:creationId xmlns:p14="http://schemas.microsoft.com/office/powerpoint/2010/main" val="4179410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25</a:t>
            </a:fld>
            <a:endParaRPr lang="en-US"/>
          </a:p>
        </p:txBody>
      </p:sp>
    </p:spTree>
    <p:extLst>
      <p:ext uri="{BB962C8B-B14F-4D97-AF65-F5344CB8AC3E}">
        <p14:creationId xmlns:p14="http://schemas.microsoft.com/office/powerpoint/2010/main" val="1229420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26</a:t>
            </a:fld>
            <a:endParaRPr lang="en-US"/>
          </a:p>
        </p:txBody>
      </p:sp>
    </p:spTree>
    <p:extLst>
      <p:ext uri="{BB962C8B-B14F-4D97-AF65-F5344CB8AC3E}">
        <p14:creationId xmlns:p14="http://schemas.microsoft.com/office/powerpoint/2010/main" val="2064531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27</a:t>
            </a:fld>
            <a:endParaRPr lang="en-US"/>
          </a:p>
        </p:txBody>
      </p:sp>
    </p:spTree>
    <p:extLst>
      <p:ext uri="{BB962C8B-B14F-4D97-AF65-F5344CB8AC3E}">
        <p14:creationId xmlns:p14="http://schemas.microsoft.com/office/powerpoint/2010/main" val="3030225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057093-FB71-4F39-A103-4135997BE77E}" type="slidenum">
              <a:rPr lang="en-US" smtClean="0"/>
              <a:pPr/>
              <a:t>28</a:t>
            </a:fld>
            <a:endParaRPr lang="en-US"/>
          </a:p>
        </p:txBody>
      </p:sp>
    </p:spTree>
    <p:extLst>
      <p:ext uri="{BB962C8B-B14F-4D97-AF65-F5344CB8AC3E}">
        <p14:creationId xmlns:p14="http://schemas.microsoft.com/office/powerpoint/2010/main" val="3906735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29</a:t>
            </a:fld>
            <a:endParaRPr lang="en-US"/>
          </a:p>
        </p:txBody>
      </p:sp>
    </p:spTree>
    <p:extLst>
      <p:ext uri="{BB962C8B-B14F-4D97-AF65-F5344CB8AC3E}">
        <p14:creationId xmlns:p14="http://schemas.microsoft.com/office/powerpoint/2010/main" val="1219178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3</a:t>
            </a:fld>
            <a:endParaRPr lang="en-US"/>
          </a:p>
        </p:txBody>
      </p:sp>
    </p:spTree>
    <p:extLst>
      <p:ext uri="{BB962C8B-B14F-4D97-AF65-F5344CB8AC3E}">
        <p14:creationId xmlns:p14="http://schemas.microsoft.com/office/powerpoint/2010/main" val="1347829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4</a:t>
            </a:fld>
            <a:endParaRPr lang="en-US"/>
          </a:p>
        </p:txBody>
      </p:sp>
    </p:spTree>
    <p:extLst>
      <p:ext uri="{BB962C8B-B14F-4D97-AF65-F5344CB8AC3E}">
        <p14:creationId xmlns:p14="http://schemas.microsoft.com/office/powerpoint/2010/main" val="894929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5</a:t>
            </a:fld>
            <a:endParaRPr lang="en-US"/>
          </a:p>
        </p:txBody>
      </p:sp>
    </p:spTree>
    <p:extLst>
      <p:ext uri="{BB962C8B-B14F-4D97-AF65-F5344CB8AC3E}">
        <p14:creationId xmlns:p14="http://schemas.microsoft.com/office/powerpoint/2010/main" val="809401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6</a:t>
            </a:fld>
            <a:endParaRPr lang="en-US"/>
          </a:p>
        </p:txBody>
      </p:sp>
    </p:spTree>
    <p:extLst>
      <p:ext uri="{BB962C8B-B14F-4D97-AF65-F5344CB8AC3E}">
        <p14:creationId xmlns:p14="http://schemas.microsoft.com/office/powerpoint/2010/main" val="682254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7</a:t>
            </a:fld>
            <a:endParaRPr lang="en-US"/>
          </a:p>
        </p:txBody>
      </p:sp>
    </p:spTree>
    <p:extLst>
      <p:ext uri="{BB962C8B-B14F-4D97-AF65-F5344CB8AC3E}">
        <p14:creationId xmlns:p14="http://schemas.microsoft.com/office/powerpoint/2010/main" val="520452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8</a:t>
            </a:fld>
            <a:endParaRPr lang="en-US"/>
          </a:p>
        </p:txBody>
      </p:sp>
    </p:spTree>
    <p:extLst>
      <p:ext uri="{BB962C8B-B14F-4D97-AF65-F5344CB8AC3E}">
        <p14:creationId xmlns:p14="http://schemas.microsoft.com/office/powerpoint/2010/main" val="2883084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9</a:t>
            </a:fld>
            <a:endParaRPr lang="en-US"/>
          </a:p>
        </p:txBody>
      </p:sp>
    </p:spTree>
    <p:extLst>
      <p:ext uri="{BB962C8B-B14F-4D97-AF65-F5344CB8AC3E}">
        <p14:creationId xmlns:p14="http://schemas.microsoft.com/office/powerpoint/2010/main" val="1126045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93D70E-3B0F-495F-8843-AFF30C935E51}" type="datetime1">
              <a:rPr lang="en-US" smtClean="0"/>
              <a:t>8/18/24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10D9A-4433-4A8A-87E9-F86748018E38}" type="slidenum">
              <a:rPr lang="en-US" smtClean="0"/>
              <a:pPr/>
              <a:t>‹#›</a:t>
            </a:fld>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14E15B-870F-4A03-AF8C-2592E0306F34}" type="datetime1">
              <a:rPr lang="en-US" smtClean="0"/>
              <a:t>8/18/24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10D9A-4433-4A8A-87E9-F86748018E38}" type="slidenum">
              <a:rPr lang="en-US" smtClean="0"/>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71746A-D526-4B68-904C-171325042EFF}" type="datetime1">
              <a:rPr lang="en-US" smtClean="0"/>
              <a:t>8/18/24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10D9A-4433-4A8A-87E9-F86748018E38}" type="slidenum">
              <a:rPr lang="en-US" smtClean="0"/>
              <a:pPr/>
              <a:t>‹#›</a:t>
            </a:fld>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4C3CC6-656F-461F-AFDE-A520DFFC2D7B}" type="datetime1">
              <a:rPr lang="en-US" smtClean="0"/>
              <a:t>8/18/24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565E3-C06E-4C3C-BB9D-4F4B3EF974FA}" type="slidenum">
              <a:rPr lang="en-US" smtClean="0"/>
              <a:pPr/>
              <a:t>‹#›</a:t>
            </a:fld>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C8A1A5-9713-427A-A56E-73946FA56238}" type="datetime1">
              <a:rPr lang="en-US" smtClean="0"/>
              <a:t>8/18/24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565E3-C06E-4C3C-BB9D-4F4B3EF974FA}" type="slidenum">
              <a:rPr lang="en-US" smtClean="0"/>
              <a:pPr/>
              <a:t>‹#›</a:t>
            </a:fld>
            <a:endParaRPr lang="en-U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0575A8-CD8B-46B2-98D2-F8A73D5D425D}" type="datetime1">
              <a:rPr lang="en-US" smtClean="0"/>
              <a:t>8/18/24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565E3-C06E-4C3C-BB9D-4F4B3EF974FA}" type="slidenum">
              <a:rPr lang="en-US" smtClean="0"/>
              <a:pPr/>
              <a:t>‹#›</a:t>
            </a:fld>
            <a:endParaRPr lang="en-US"/>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5BDC31-7163-4723-8A86-5062CD02811B}" type="datetime1">
              <a:rPr lang="en-US" smtClean="0"/>
              <a:t>8/18/24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565E3-C06E-4C3C-BB9D-4F4B3EF974FA}" type="slidenum">
              <a:rPr lang="en-US" smtClean="0"/>
              <a:pPr/>
              <a:t>‹#›</a:t>
            </a:fld>
            <a:endParaRPr lang="en-US"/>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C29EE5-D3F6-4231-898F-694B64EC37C3}" type="datetime1">
              <a:rPr lang="en-US" smtClean="0"/>
              <a:t>8/18/24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3565E3-C06E-4C3C-BB9D-4F4B3EF974FA}" type="slidenum">
              <a:rPr lang="en-US" smtClean="0"/>
              <a:pPr/>
              <a:t>‹#›</a:t>
            </a:fld>
            <a:endParaRPr lang="en-US"/>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98EB04-205F-4C76-B353-AA811C2C46CB}" type="datetime1">
              <a:rPr lang="en-US" smtClean="0"/>
              <a:t>8/18/24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3565E3-C06E-4C3C-BB9D-4F4B3EF974FA}" type="slidenum">
              <a:rPr lang="en-US" smtClean="0"/>
              <a:pPr/>
              <a:t>‹#›</a:t>
            </a:fld>
            <a:endParaRPr lang="en-US"/>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777E2-E3DA-415A-B509-9DB058F89B23}" type="datetime1">
              <a:rPr lang="en-US" smtClean="0"/>
              <a:t>8/18/24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3565E3-C06E-4C3C-BB9D-4F4B3EF974FA}" type="slidenum">
              <a:rPr lang="en-US" smtClean="0"/>
              <a:pPr/>
              <a:t>‹#›</a:t>
            </a:fld>
            <a:endParaRPr lang="en-US"/>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4FF846-DEFC-4F65-AC04-D527D0E65A0B}" type="datetime1">
              <a:rPr lang="en-US" smtClean="0"/>
              <a:t>8/18/24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565E3-C06E-4C3C-BB9D-4F4B3EF974FA}" type="slidenum">
              <a:rPr lang="en-US" smtClean="0"/>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7834EF-9DBD-4319-A1E6-E28BB3FAD473}" type="datetime1">
              <a:rPr lang="en-US" smtClean="0"/>
              <a:t>8/18/24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10D9A-4433-4A8A-87E9-F86748018E38}" type="slidenum">
              <a:rPr lang="en-US" smtClean="0"/>
              <a:pPr/>
              <a:t>‹#›</a:t>
            </a:fld>
            <a:endParaRPr lang="en-US"/>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71CA55-7663-40C6-8153-C6B18D3A85CC}" type="datetime1">
              <a:rPr lang="en-US" smtClean="0"/>
              <a:t>8/18/24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565E3-C06E-4C3C-BB9D-4F4B3EF974FA}" type="slidenum">
              <a:rPr lang="en-US" smtClean="0"/>
              <a:pPr/>
              <a:t>‹#›</a:t>
            </a:fld>
            <a:endParaRPr lang="en-US"/>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C4BFE-5812-437E-8F63-3EAC8F06A741}" type="datetime1">
              <a:rPr lang="en-US" smtClean="0"/>
              <a:t>8/18/24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565E3-C06E-4C3C-BB9D-4F4B3EF974FA}" type="slidenum">
              <a:rPr lang="en-US" smtClean="0"/>
              <a:pPr/>
              <a:t>‹#›</a:t>
            </a:fld>
            <a:endParaRPr lang="en-US"/>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68D307-2B6B-429F-8023-A226CC091D5F}" type="datetime1">
              <a:rPr lang="en-US" smtClean="0"/>
              <a:t>8/18/24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565E3-C06E-4C3C-BB9D-4F4B3EF974FA}" type="slidenum">
              <a:rPr lang="en-US" smtClean="0"/>
              <a:pPr/>
              <a:t>‹#›</a:t>
            </a:fld>
            <a:endParaRPr lang="en-US"/>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1DFACD-1C51-445F-A5D7-378146AB3A65}" type="datetime1">
              <a:rPr lang="en-US" smtClean="0"/>
              <a:t>8/18/24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3565E3-C06E-4C3C-BB9D-4F4B3EF974FA}" type="slidenum">
              <a:rPr lang="en-US" smtClean="0"/>
              <a:pPr/>
              <a:t>‹#›</a:t>
            </a:fld>
            <a:endParaRPr lang="en-US"/>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0EAC04-1F49-422B-A3FF-9B32CB5DC41D}" type="datetime1">
              <a:rPr lang="en-US" smtClean="0"/>
              <a:t>8/18/24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B4A39-FF39-44C2-8AD4-AFFA77626087}" type="slidenum">
              <a:rPr lang="en-US" smtClean="0"/>
              <a:pPr/>
              <a:t>‹#›</a:t>
            </a:fld>
            <a:endParaRPr lang="en-US"/>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A9C8B6-A52E-4D33-AFDB-516C2BD54559}" type="datetime1">
              <a:rPr lang="en-US" smtClean="0"/>
              <a:t>8/18/24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B4A39-FF39-44C2-8AD4-AFFA77626087}" type="slidenum">
              <a:rPr lang="en-US" smtClean="0"/>
              <a:pPr/>
              <a:t>‹#›</a:t>
            </a:fld>
            <a:endParaRPr lang="en-US"/>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FA3A54-50F9-4BB2-B013-4CCE43F708F8}" type="datetime1">
              <a:rPr lang="en-US" smtClean="0"/>
              <a:t>8/18/24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B4A39-FF39-44C2-8AD4-AFFA77626087}" type="slidenum">
              <a:rPr lang="en-US" smtClean="0"/>
              <a:pPr/>
              <a:t>‹#›</a:t>
            </a:fld>
            <a:endParaRPr lang="en-US"/>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73EF04-DBCF-4C65-9B44-ECE93D253010}" type="datetime1">
              <a:rPr lang="en-US" smtClean="0"/>
              <a:t>8/18/24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B4A39-FF39-44C2-8AD4-AFFA77626087}" type="slidenum">
              <a:rPr lang="en-US" smtClean="0"/>
              <a:pPr/>
              <a:t>‹#›</a:t>
            </a:fld>
            <a:endParaRPr lang="en-US"/>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0D8690-4F36-475D-98CA-FA5D57CC0181}" type="datetime1">
              <a:rPr lang="en-US" smtClean="0"/>
              <a:t>8/18/24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B4A39-FF39-44C2-8AD4-AFFA77626087}" type="slidenum">
              <a:rPr lang="en-US" smtClean="0"/>
              <a:pPr/>
              <a:t>‹#›</a:t>
            </a:fld>
            <a:endParaRPr lang="en-US"/>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60DCC2-2594-41A5-923F-4D3D1C8A4CBD}" type="datetime1">
              <a:rPr lang="en-US" smtClean="0"/>
              <a:t>8/18/24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B4A39-FF39-44C2-8AD4-AFFA77626087}" type="slidenum">
              <a:rPr lang="en-US" smtClean="0"/>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DB81B4-4B4C-463F-B8AF-FBA9CF82E42D}" type="datetime1">
              <a:rPr lang="en-US" smtClean="0"/>
              <a:t>8/18/24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10D9A-4433-4A8A-87E9-F86748018E38}" type="slidenum">
              <a:rPr lang="en-US" smtClean="0"/>
              <a:pPr/>
              <a:t>‹#›</a:t>
            </a:fld>
            <a:endParaRPr lang="en-US"/>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A27E5-A3AC-4F2B-8D8C-45B5CF82FD99}" type="datetime1">
              <a:rPr lang="en-US" smtClean="0"/>
              <a:t>8/18/24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B4A39-FF39-44C2-8AD4-AFFA77626087}" type="slidenum">
              <a:rPr lang="en-US" smtClean="0"/>
              <a:pPr/>
              <a:t>‹#›</a:t>
            </a:fld>
            <a:endParaRPr lang="en-US"/>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BD32F6-6223-4DF7-B2E5-3FB2DD5EB842}" type="datetime1">
              <a:rPr lang="en-US" smtClean="0"/>
              <a:t>8/18/24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B4A39-FF39-44C2-8AD4-AFFA77626087}" type="slidenum">
              <a:rPr lang="en-US" smtClean="0"/>
              <a:pPr/>
              <a:t>‹#›</a:t>
            </a:fld>
            <a:endParaRPr lang="en-US"/>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82F32F-06E4-44EA-8B02-AFD21CD6D3D0}" type="datetime1">
              <a:rPr lang="en-US" smtClean="0"/>
              <a:t>8/18/24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B4A39-FF39-44C2-8AD4-AFFA77626087}" type="slidenum">
              <a:rPr lang="en-US" smtClean="0"/>
              <a:pPr/>
              <a:t>‹#›</a:t>
            </a:fld>
            <a:endParaRPr lang="en-US"/>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D2EF5-2F0B-4EB5-BAC9-550CC7651ECC}" type="datetime1">
              <a:rPr lang="en-US" smtClean="0"/>
              <a:t>8/18/24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B4A39-FF39-44C2-8AD4-AFFA77626087}" type="slidenum">
              <a:rPr lang="en-US" smtClean="0"/>
              <a:pPr/>
              <a:t>‹#›</a:t>
            </a:fld>
            <a:endParaRPr lang="en-US"/>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3FBDE2-1A7C-4A2D-BD53-2D2FE3A6F822}" type="datetime1">
              <a:rPr lang="en-US" smtClean="0"/>
              <a:t>8/18/24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B4A39-FF39-44C2-8AD4-AFFA77626087}" type="slidenum">
              <a:rPr lang="en-US" smtClean="0"/>
              <a:pPr/>
              <a:t>‹#›</a:t>
            </a:fld>
            <a:endParaRPr lang="en-US"/>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dirty="0"/>
              <a:t>Click to edit Master title style</a:t>
            </a:r>
          </a:p>
        </p:txBody>
      </p:sp>
      <p:sp>
        <p:nvSpPr>
          <p:cNvPr id="9" name="Subtitle 8"/>
          <p:cNvSpPr>
            <a:spLocks noGrp="1"/>
          </p:cNvSpPr>
          <p:nvPr>
            <p:ph type="subTitle" idx="1" hasCustomPrompt="1"/>
          </p:nvPr>
        </p:nvSpPr>
        <p:spPr>
          <a:xfrm>
            <a:off x="514350" y="5802339"/>
            <a:ext cx="7689850" cy="914400"/>
          </a:xfrm>
        </p:spPr>
        <p:txBody>
          <a:bodyPr anchor="b">
            <a:normAutofit/>
          </a:bodyPr>
          <a:lstStyle>
            <a:lvl1pPr marL="0" indent="0" algn="l">
              <a:spcBef>
                <a:spcPts val="0"/>
              </a:spcBef>
              <a:buNone/>
              <a:defRPr sz="900" b="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As of: 7 August 2024</a:t>
            </a:r>
          </a:p>
          <a:p>
            <a:r>
              <a:rPr kumimoji="0" lang="en-US" dirty="0"/>
              <a:t>©️Copyright 2024 – KLMM MINISTRIES</a:t>
            </a:r>
          </a:p>
        </p:txBody>
      </p:sp>
      <p:sp>
        <p:nvSpPr>
          <p:cNvPr id="16" name="Date Placeholder 15"/>
          <p:cNvSpPr>
            <a:spLocks noGrp="1"/>
          </p:cNvSpPr>
          <p:nvPr>
            <p:ph type="dt" sz="half" idx="10"/>
          </p:nvPr>
        </p:nvSpPr>
        <p:spPr>
          <a:xfrm>
            <a:off x="6013450" y="6427814"/>
            <a:ext cx="2514600" cy="288925"/>
          </a:xfrm>
        </p:spPr>
        <p:txBody>
          <a:bodyPr/>
          <a:lstStyle>
            <a:lvl1pPr algn="r">
              <a:defRPr sz="1400" b="1"/>
            </a:lvl1pPr>
          </a:lstStyle>
          <a:p>
            <a:fld id="{383A4BB2-50CF-4506-9E85-A31C6B21BA3B}" type="datetime1">
              <a:rPr lang="en-US" smtClean="0"/>
              <a:pPr/>
              <a:t>8/18/24</a:t>
            </a:fld>
            <a:endParaRPr lang="en-US" dirty="0"/>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lvl1pPr>
              <a:defRPr sz="1600" b="1"/>
            </a:lvl1pPr>
          </a:lstStyle>
          <a:p>
            <a:fld id="{12B5688F-7ACC-4718-B10C-198726840C5D}" type="slidenum">
              <a:rPr lang="en-US" smtClean="0"/>
              <a:pPr/>
              <a:t>‹#›</a:t>
            </a:fld>
            <a:endParaRPr lang="en-US"/>
          </a:p>
        </p:txBody>
      </p:sp>
      <p:pic>
        <p:nvPicPr>
          <p:cNvPr id="3" name="Picture 2">
            <a:extLst>
              <a:ext uri="{FF2B5EF4-FFF2-40B4-BE49-F238E27FC236}">
                <a16:creationId xmlns:a16="http://schemas.microsoft.com/office/drawing/2014/main" id="{762573C7-297A-EE40-115B-A9E1DE3011B8}"/>
              </a:ext>
            </a:extLst>
          </p:cNvPr>
          <p:cNvPicPr>
            <a:picLocks noChangeAspect="1"/>
          </p:cNvPicPr>
          <p:nvPr userDrawn="1"/>
        </p:nvPicPr>
        <p:blipFill>
          <a:blip r:embed="rId2"/>
          <a:stretch>
            <a:fillRect/>
          </a:stretch>
        </p:blipFill>
        <p:spPr>
          <a:xfrm>
            <a:off x="164843" y="6378527"/>
            <a:ext cx="408491" cy="308918"/>
          </a:xfrm>
          <a:prstGeom prst="rect">
            <a:avLst/>
          </a:prstGeom>
        </p:spPr>
      </p:pic>
      <p:pic>
        <p:nvPicPr>
          <p:cNvPr id="4" name="Picture 3">
            <a:extLst>
              <a:ext uri="{FF2B5EF4-FFF2-40B4-BE49-F238E27FC236}">
                <a16:creationId xmlns:a16="http://schemas.microsoft.com/office/drawing/2014/main" id="{96EAC978-9E3E-9683-2232-EF8B1CDC70A1}"/>
              </a:ext>
            </a:extLst>
          </p:cNvPr>
          <p:cNvPicPr>
            <a:picLocks noChangeAspect="1"/>
          </p:cNvPicPr>
          <p:nvPr userDrawn="1"/>
        </p:nvPicPr>
        <p:blipFill>
          <a:blip r:embed="rId3"/>
          <a:stretch>
            <a:fillRect/>
          </a:stretch>
        </p:blipFill>
        <p:spPr>
          <a:xfrm>
            <a:off x="76200" y="5857922"/>
            <a:ext cx="609600" cy="609600"/>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2" name="Title 21"/>
          <p:cNvSpPr>
            <a:spLocks noGrp="1"/>
          </p:cNvSpPr>
          <p:nvPr>
            <p:ph type="title" hasCustomPrompt="1"/>
          </p:nvPr>
        </p:nvSpPr>
        <p:spPr/>
        <p:txBody>
          <a:bodyPr/>
          <a:lstStyle/>
          <a:p>
            <a:r>
              <a:rPr kumimoji="0" lang="en-US" dirty="0"/>
              <a:t>Click to edit Master title </a:t>
            </a:r>
            <a:r>
              <a:rPr kumimoji="0" lang="en-US" dirty="0" err="1"/>
              <a:t>styleKLMM.jpg</a:t>
            </a:r>
            <a:endParaRPr kumimoji="0" lang="en-US" dirty="0"/>
          </a:p>
        </p:txBody>
      </p:sp>
      <p:sp>
        <p:nvSpPr>
          <p:cNvPr id="27" name="Content Placeholder 26"/>
          <p:cNvSpPr>
            <a:spLocks noGrp="1"/>
          </p:cNvSpPr>
          <p:nvPr>
            <p:ph idx="1" hasCustomPrompt="1"/>
          </p:nvPr>
        </p:nvSpPr>
        <p:spPr/>
        <p:txBody>
          <a:bodyPr/>
          <a:lstStyle/>
          <a:p>
            <a:pPr lvl="0" eaLnBrk="1" latinLnBrk="0" hangingPunct="1"/>
            <a:r>
              <a:rPr lang="en-US" dirty="0" err="1"/>
              <a:t>KLMM.jpg</a:t>
            </a:r>
            <a:endParaRPr kumimoji="0" lang="en-US" dirty="0"/>
          </a:p>
        </p:txBody>
      </p:sp>
      <p:sp>
        <p:nvSpPr>
          <p:cNvPr id="25" name="Date Placeholder 24"/>
          <p:cNvSpPr>
            <a:spLocks noGrp="1"/>
          </p:cNvSpPr>
          <p:nvPr>
            <p:ph type="dt" sz="half" idx="10"/>
          </p:nvPr>
        </p:nvSpPr>
        <p:spPr/>
        <p:txBody>
          <a:bodyPr/>
          <a:lstStyle/>
          <a:p>
            <a:fld id="{D37D88B1-F6EF-4C57-B60D-5D8BF91D49F7}" type="datetime1">
              <a:rPr lang="en-US" smtClean="0"/>
              <a:t>8/18/24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lvl1pPr>
              <a:defRPr sz="2400" b="1"/>
            </a:lvl1pPr>
          </a:lstStyle>
          <a:p>
            <a:fld id="{12B5688F-7ACC-4718-B10C-198726840C5D}" type="slidenum">
              <a:rPr lang="en-US" smtClean="0"/>
              <a:pPr/>
              <a:t>‹#›</a:t>
            </a:fld>
            <a:endParaRPr lang="en-US" dirty="0"/>
          </a:p>
        </p:txBody>
      </p:sp>
      <p:pic>
        <p:nvPicPr>
          <p:cNvPr id="2" name="Picture 1">
            <a:extLst>
              <a:ext uri="{FF2B5EF4-FFF2-40B4-BE49-F238E27FC236}">
                <a16:creationId xmlns:a16="http://schemas.microsoft.com/office/drawing/2014/main" id="{73FA2C6F-2191-0890-242C-5C53012BE55B}"/>
              </a:ext>
            </a:extLst>
          </p:cNvPr>
          <p:cNvPicPr>
            <a:picLocks noChangeAspect="1"/>
          </p:cNvPicPr>
          <p:nvPr userDrawn="1"/>
        </p:nvPicPr>
        <p:blipFill>
          <a:blip r:embed="rId2"/>
          <a:stretch>
            <a:fillRect/>
          </a:stretch>
        </p:blipFill>
        <p:spPr>
          <a:xfrm>
            <a:off x="8363712" y="563979"/>
            <a:ext cx="624840" cy="389946"/>
          </a:xfrm>
          <a:prstGeom prst="rect">
            <a:avLst/>
          </a:prstGeom>
        </p:spPr>
      </p:pic>
      <p:pic>
        <p:nvPicPr>
          <p:cNvPr id="3" name="Picture 2">
            <a:extLst>
              <a:ext uri="{FF2B5EF4-FFF2-40B4-BE49-F238E27FC236}">
                <a16:creationId xmlns:a16="http://schemas.microsoft.com/office/drawing/2014/main" id="{30F563B3-4E2E-C22C-FAFF-00A8334F3404}"/>
              </a:ext>
            </a:extLst>
          </p:cNvPr>
          <p:cNvPicPr>
            <a:picLocks noChangeAspect="1"/>
          </p:cNvPicPr>
          <p:nvPr userDrawn="1"/>
        </p:nvPicPr>
        <p:blipFill>
          <a:blip r:embed="rId3"/>
          <a:stretch>
            <a:fillRect/>
          </a:stretch>
        </p:blipFill>
        <p:spPr>
          <a:xfrm>
            <a:off x="7662990" y="365125"/>
            <a:ext cx="795210" cy="795210"/>
          </a:xfrm>
          <a:prstGeom prst="rect">
            <a:avLst/>
          </a:prstGeom>
        </p:spPr>
      </p:pic>
      <p:sp>
        <p:nvSpPr>
          <p:cNvPr id="4" name="Subtitle 8">
            <a:extLst>
              <a:ext uri="{FF2B5EF4-FFF2-40B4-BE49-F238E27FC236}">
                <a16:creationId xmlns:a16="http://schemas.microsoft.com/office/drawing/2014/main" id="{33816D3C-3023-FDCF-C470-013D0C06222B}"/>
              </a:ext>
            </a:extLst>
          </p:cNvPr>
          <p:cNvSpPr>
            <a:spLocks noGrp="1"/>
          </p:cNvSpPr>
          <p:nvPr>
            <p:ph type="subTitle" idx="13" hasCustomPrompt="1"/>
          </p:nvPr>
        </p:nvSpPr>
        <p:spPr>
          <a:xfrm>
            <a:off x="69850" y="6080124"/>
            <a:ext cx="8458200" cy="452861"/>
          </a:xfrm>
        </p:spPr>
        <p:txBody>
          <a:bodyPr anchor="b">
            <a:normAutofit/>
          </a:bodyPr>
          <a:lstStyle>
            <a:lvl1pPr marL="0" indent="0" algn="l">
              <a:spcBef>
                <a:spcPts val="0"/>
              </a:spcBef>
              <a:buNone/>
              <a:defRPr sz="900" b="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As of: 7 August 2024</a:t>
            </a:r>
          </a:p>
          <a:p>
            <a:r>
              <a:rPr kumimoji="0" lang="en-US" dirty="0"/>
              <a:t>©️Copyright 2024 – KLMM MINISTRIES</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63E627FC-684C-47BD-972E-C977B599A85E}" type="datetime1">
              <a:rPr lang="en-US" smtClean="0"/>
              <a:t>8/18/24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12B5688F-7ACC-4718-B10C-198726840C5D}"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
        <p:nvSpPr>
          <p:cNvPr id="2" name="Subtitle 8">
            <a:extLst>
              <a:ext uri="{FF2B5EF4-FFF2-40B4-BE49-F238E27FC236}">
                <a16:creationId xmlns:a16="http://schemas.microsoft.com/office/drawing/2014/main" id="{9B4C7481-BD7F-28B3-8045-9838D401ED4D}"/>
              </a:ext>
            </a:extLst>
          </p:cNvPr>
          <p:cNvSpPr>
            <a:spLocks noGrp="1"/>
          </p:cNvSpPr>
          <p:nvPr>
            <p:ph type="subTitle" idx="13" hasCustomPrompt="1"/>
          </p:nvPr>
        </p:nvSpPr>
        <p:spPr>
          <a:xfrm>
            <a:off x="69850" y="5618586"/>
            <a:ext cx="8458200" cy="914400"/>
          </a:xfrm>
        </p:spPr>
        <p:txBody>
          <a:bodyPr anchor="b">
            <a:normAutofit/>
          </a:bodyPr>
          <a:lstStyle>
            <a:lvl1pPr marL="0" indent="0" algn="l">
              <a:spcBef>
                <a:spcPts val="0"/>
              </a:spcBef>
              <a:buNone/>
              <a:defRPr sz="900" b="0">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As of: 7 August 2024</a:t>
            </a:r>
          </a:p>
          <a:p>
            <a:r>
              <a:rPr kumimoji="0" lang="en-US" dirty="0"/>
              <a:t>©️Copyright 2024 – KLMM MINISTRIES</a:t>
            </a:r>
          </a:p>
        </p:txBody>
      </p:sp>
      <p:sp>
        <p:nvSpPr>
          <p:cNvPr id="3" name="Subtitle 8">
            <a:extLst>
              <a:ext uri="{FF2B5EF4-FFF2-40B4-BE49-F238E27FC236}">
                <a16:creationId xmlns:a16="http://schemas.microsoft.com/office/drawing/2014/main" id="{D3A43936-4A01-AE6D-91C3-2D77B4CF6938}"/>
              </a:ext>
            </a:extLst>
          </p:cNvPr>
          <p:cNvSpPr txBox="1">
            <a:spLocks/>
          </p:cNvSpPr>
          <p:nvPr userDrawn="1"/>
        </p:nvSpPr>
        <p:spPr>
          <a:xfrm>
            <a:off x="222250" y="5770986"/>
            <a:ext cx="8458200" cy="914400"/>
          </a:xfrm>
          <a:prstGeom prst="rect">
            <a:avLst/>
          </a:prstGeom>
        </p:spPr>
        <p:txBody>
          <a:bodyPr vert="horz" anchor="b">
            <a:normAutofit/>
          </a:bodyPr>
          <a:lstStyle>
            <a:lvl1pPr marL="0" indent="0" algn="l" rtl="0" eaLnBrk="1" latinLnBrk="0" hangingPunct="1">
              <a:spcBef>
                <a:spcPts val="0"/>
              </a:spcBef>
              <a:buClr>
                <a:schemeClr val="accent1"/>
              </a:buClr>
              <a:buSzPct val="70000"/>
              <a:buFont typeface="Wingdings 2"/>
              <a:buNone/>
              <a:defRPr kumimoji="0" sz="900" b="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r>
              <a:rPr lang="en-US"/>
              <a:t>As of: 7 August 2024</a:t>
            </a:r>
          </a:p>
          <a:p>
            <a:r>
              <a:rPr lang="en-US"/>
              <a:t>©️Copyright 2024 – KLMM MINISTRIES</a:t>
            </a:r>
            <a:endParaRPr lang="en-US" dirty="0"/>
          </a:p>
        </p:txBody>
      </p:sp>
      <p:sp>
        <p:nvSpPr>
          <p:cNvPr id="4" name="Subtitle 8">
            <a:extLst>
              <a:ext uri="{FF2B5EF4-FFF2-40B4-BE49-F238E27FC236}">
                <a16:creationId xmlns:a16="http://schemas.microsoft.com/office/drawing/2014/main" id="{99C7F957-F416-D64D-4CFF-8693E42FC3FD}"/>
              </a:ext>
            </a:extLst>
          </p:cNvPr>
          <p:cNvSpPr txBox="1">
            <a:spLocks/>
          </p:cNvSpPr>
          <p:nvPr userDrawn="1"/>
        </p:nvSpPr>
        <p:spPr>
          <a:xfrm>
            <a:off x="69850" y="6080124"/>
            <a:ext cx="8458200" cy="452861"/>
          </a:xfrm>
          <a:prstGeom prst="rect">
            <a:avLst/>
          </a:prstGeom>
        </p:spPr>
        <p:txBody>
          <a:bodyPr vert="horz" anchor="b">
            <a:normAutofit/>
          </a:bodyPr>
          <a:lstStyle>
            <a:lvl1pPr marL="0" indent="0" algn="l" rtl="0" eaLnBrk="1" latinLnBrk="0" hangingPunct="1">
              <a:spcBef>
                <a:spcPts val="0"/>
              </a:spcBef>
              <a:buClr>
                <a:schemeClr val="accent1"/>
              </a:buClr>
              <a:buSzPct val="70000"/>
              <a:buFont typeface="Wingdings 2"/>
              <a:buNone/>
              <a:defRPr kumimoji="0" sz="900" b="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r>
              <a:rPr lang="en-US" dirty="0"/>
              <a:t>As of: 7 August 2024</a:t>
            </a:r>
          </a:p>
          <a:p>
            <a:r>
              <a:rPr lang="en-US" dirty="0"/>
              <a:t>©️Copyright 2024 – KLMM MINISTRIES</a:t>
            </a:r>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030A0D30-19BD-47B1-8400-D8922FD16F3E}" type="datetime1">
              <a:rPr lang="en-US" smtClean="0"/>
              <a:t>8/18/24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2B5688F-7ACC-4718-B10C-198726840C5D}"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9D73BC17-AF3F-4105-AF02-E2C422ED1808}" type="datetime1">
              <a:rPr lang="en-US" smtClean="0"/>
              <a:t>8/18/24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12B5688F-7ACC-4718-B10C-198726840C5D}"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9B1E3E-B4EE-4A56-BDD8-164A660EDBA5}" type="datetime1">
              <a:rPr lang="en-US" smtClean="0"/>
              <a:t>8/18/24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C10D9A-4433-4A8A-87E9-F86748018E38}" type="slidenum">
              <a:rPr lang="en-US" smtClean="0"/>
              <a:pPr/>
              <a:t>‹#›</a:t>
            </a:fld>
            <a:endParaRPr lang="en-US"/>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2E217B22-0FA0-4CC4-BE69-111B397540BF}" type="datetime1">
              <a:rPr lang="en-US" smtClean="0"/>
              <a:t>8/18/24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5688F-7ACC-4718-B10C-198726840C5D}"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A8A561D-5908-4D86-82D7-A9D458401D3E}" type="datetime1">
              <a:rPr lang="en-US" smtClean="0"/>
              <a:t>8/18/24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5688F-7ACC-4718-B10C-198726840C5D}"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E91B1B61-3C4A-428C-90CC-490BCF45BB15}" type="datetime1">
              <a:rPr lang="en-US" smtClean="0"/>
              <a:t>8/18/24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5688F-7ACC-4718-B10C-198726840C5D}"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F4682EE-2C55-4695-B6E3-1F5435750A61}" type="datetime1">
              <a:rPr lang="en-US" smtClean="0"/>
              <a:t>8/18/24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2B5688F-7ACC-4718-B10C-198726840C5D}"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6EDB94-F12F-403B-8C08-55E00F6520F5}" type="datetime1">
              <a:rPr lang="en-US" smtClean="0"/>
              <a:t>8/18/24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5688F-7ACC-4718-B10C-198726840C5D}"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8450A25-CE7F-4261-90AB-786FAB8CEF15}" type="datetime1">
              <a:rPr lang="en-US" smtClean="0"/>
              <a:t>8/18/24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5688F-7ACC-4718-B10C-198726840C5D}"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383A4BB2-50CF-4506-9E85-A31C6B21BA3B}" type="datetime1">
              <a:rPr lang="en-US" smtClean="0"/>
              <a:t>8/18/24</a:t>
            </a:fld>
            <a:endParaRPr lang="en-US" dirty="0"/>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12B5688F-7ACC-4718-B10C-198726840C5D}" type="slidenum">
              <a:rPr lang="en-US" smtClean="0"/>
              <a:pPr/>
              <a:t>‹#›</a:t>
            </a:fld>
            <a:endParaRPr lang="en-US"/>
          </a:p>
        </p:txBody>
      </p:sp>
      <p:pic>
        <p:nvPicPr>
          <p:cNvPr id="3" name="Picture 2">
            <a:extLst>
              <a:ext uri="{FF2B5EF4-FFF2-40B4-BE49-F238E27FC236}">
                <a16:creationId xmlns:a16="http://schemas.microsoft.com/office/drawing/2014/main" id="{762573C7-297A-EE40-115B-A9E1DE3011B8}"/>
              </a:ext>
            </a:extLst>
          </p:cNvPr>
          <p:cNvPicPr>
            <a:picLocks noChangeAspect="1"/>
          </p:cNvPicPr>
          <p:nvPr userDrawn="1"/>
        </p:nvPicPr>
        <p:blipFill>
          <a:blip r:embed="rId2"/>
          <a:stretch>
            <a:fillRect/>
          </a:stretch>
        </p:blipFill>
        <p:spPr>
          <a:xfrm>
            <a:off x="7973509" y="701662"/>
            <a:ext cx="1109083" cy="692150"/>
          </a:xfrm>
          <a:prstGeom prst="rect">
            <a:avLst/>
          </a:prstGeom>
        </p:spPr>
      </p:pic>
      <p:pic>
        <p:nvPicPr>
          <p:cNvPr id="4" name="Picture 3">
            <a:extLst>
              <a:ext uri="{FF2B5EF4-FFF2-40B4-BE49-F238E27FC236}">
                <a16:creationId xmlns:a16="http://schemas.microsoft.com/office/drawing/2014/main" id="{96EAC978-9E3E-9683-2232-EF8B1CDC70A1}"/>
              </a:ext>
            </a:extLst>
          </p:cNvPr>
          <p:cNvPicPr>
            <a:picLocks noChangeAspect="1"/>
          </p:cNvPicPr>
          <p:nvPr userDrawn="1"/>
        </p:nvPicPr>
        <p:blipFill>
          <a:blip r:embed="rId3"/>
          <a:stretch>
            <a:fillRect/>
          </a:stretch>
        </p:blipFill>
        <p:spPr>
          <a:xfrm>
            <a:off x="6705600" y="411217"/>
            <a:ext cx="1435100" cy="1435100"/>
          </a:xfrm>
          <a:prstGeom prst="rect">
            <a:avLst/>
          </a:prstGeom>
        </p:spPr>
      </p:pic>
    </p:spTree>
    <p:extLst>
      <p:ext uri="{BB962C8B-B14F-4D97-AF65-F5344CB8AC3E}">
        <p14:creationId xmlns:p14="http://schemas.microsoft.com/office/powerpoint/2010/main" val="417888183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hasCustomPrompt="1"/>
          </p:nvPr>
        </p:nvSpPr>
        <p:spPr/>
        <p:txBody>
          <a:bodyPr/>
          <a:lstStyle/>
          <a:p>
            <a:r>
              <a:rPr kumimoji="0" lang="en-US" dirty="0"/>
              <a:t>Click to edit Master title </a:t>
            </a:r>
            <a:r>
              <a:rPr kumimoji="0" lang="en-US" dirty="0" err="1"/>
              <a:t>styleKLMM.jpg</a:t>
            </a:r>
            <a:endParaRPr kumimoji="0" lang="en-US" dirty="0"/>
          </a:p>
        </p:txBody>
      </p:sp>
      <p:sp>
        <p:nvSpPr>
          <p:cNvPr id="27" name="Content Placeholder 26"/>
          <p:cNvSpPr>
            <a:spLocks noGrp="1"/>
          </p:cNvSpPr>
          <p:nvPr>
            <p:ph idx="1" hasCustomPrompt="1"/>
          </p:nvPr>
        </p:nvSpPr>
        <p:spPr/>
        <p:txBody>
          <a:bodyPr/>
          <a:lstStyle/>
          <a:p>
            <a:pPr lvl="0" eaLnBrk="1" latinLnBrk="0" hangingPunct="1"/>
            <a:r>
              <a:rPr lang="en-US" dirty="0" err="1"/>
              <a:t>KLMM.jpg</a:t>
            </a:r>
            <a:endParaRPr kumimoji="0" lang="en-US" dirty="0"/>
          </a:p>
        </p:txBody>
      </p:sp>
      <p:sp>
        <p:nvSpPr>
          <p:cNvPr id="25" name="Date Placeholder 24"/>
          <p:cNvSpPr>
            <a:spLocks noGrp="1"/>
          </p:cNvSpPr>
          <p:nvPr>
            <p:ph type="dt" sz="half" idx="10"/>
          </p:nvPr>
        </p:nvSpPr>
        <p:spPr/>
        <p:txBody>
          <a:bodyPr/>
          <a:lstStyle/>
          <a:p>
            <a:fld id="{D37D88B1-F6EF-4C57-B60D-5D8BF91D49F7}" type="datetime1">
              <a:rPr lang="en-US" smtClean="0"/>
              <a:t>8/18/24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lvl1pPr>
              <a:defRPr sz="1600" b="0"/>
            </a:lvl1pPr>
          </a:lstStyle>
          <a:p>
            <a:fld id="{12B5688F-7ACC-4718-B10C-198726840C5D}" type="slidenum">
              <a:rPr lang="en-US" smtClean="0"/>
              <a:pPr/>
              <a:t>‹#›</a:t>
            </a:fld>
            <a:endParaRPr lang="en-US" dirty="0"/>
          </a:p>
        </p:txBody>
      </p:sp>
      <p:pic>
        <p:nvPicPr>
          <p:cNvPr id="2" name="Picture 1">
            <a:extLst>
              <a:ext uri="{FF2B5EF4-FFF2-40B4-BE49-F238E27FC236}">
                <a16:creationId xmlns:a16="http://schemas.microsoft.com/office/drawing/2014/main" id="{1E090EB2-6C02-2FED-CFBA-5EE4B14FF475}"/>
              </a:ext>
            </a:extLst>
          </p:cNvPr>
          <p:cNvPicPr>
            <a:picLocks noChangeAspect="1"/>
          </p:cNvPicPr>
          <p:nvPr userDrawn="1"/>
        </p:nvPicPr>
        <p:blipFill>
          <a:blip r:embed="rId2"/>
          <a:stretch>
            <a:fillRect/>
          </a:stretch>
        </p:blipFill>
        <p:spPr>
          <a:xfrm>
            <a:off x="8371982" y="529615"/>
            <a:ext cx="616570" cy="384785"/>
          </a:xfrm>
          <a:prstGeom prst="rect">
            <a:avLst/>
          </a:prstGeom>
        </p:spPr>
      </p:pic>
      <p:sp>
        <p:nvSpPr>
          <p:cNvPr id="4" name="Date Placeholder 15">
            <a:extLst>
              <a:ext uri="{FF2B5EF4-FFF2-40B4-BE49-F238E27FC236}">
                <a16:creationId xmlns:a16="http://schemas.microsoft.com/office/drawing/2014/main" id="{EB8059F8-B4E7-1430-FA08-08DF3A23AFDB}"/>
              </a:ext>
            </a:extLst>
          </p:cNvPr>
          <p:cNvSpPr txBox="1">
            <a:spLocks/>
          </p:cNvSpPr>
          <p:nvPr userDrawn="1"/>
        </p:nvSpPr>
        <p:spPr>
          <a:xfrm>
            <a:off x="6013450" y="6480625"/>
            <a:ext cx="2514600" cy="288925"/>
          </a:xfrm>
          <a:prstGeom prst="rect">
            <a:avLst/>
          </a:prstGeom>
        </p:spPr>
        <p:txBody>
          <a:bodyPr vert="horz"/>
          <a:lstStyle>
            <a:defPPr>
              <a:defRPr lang="en-US"/>
            </a:defPPr>
            <a:lvl1pPr marL="0" algn="r" defTabSz="914400" rtl="0" eaLnBrk="1" latinLnBrk="0" hangingPunct="1">
              <a:defRPr kumimoji="0" sz="1400" b="1" kern="1200">
                <a:solidFill>
                  <a:schemeClr val="accent1">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3A4BB2-50CF-4506-9E85-A31C6B21BA3B}" type="datetime1">
              <a:rPr lang="en-US" smtClean="0"/>
              <a:pPr/>
              <a:t>8/18/24</a:t>
            </a:fld>
            <a:endParaRPr lang="en-US" dirty="0"/>
          </a:p>
        </p:txBody>
      </p:sp>
    </p:spTree>
    <p:extLst>
      <p:ext uri="{BB962C8B-B14F-4D97-AF65-F5344CB8AC3E}">
        <p14:creationId xmlns:p14="http://schemas.microsoft.com/office/powerpoint/2010/main" val="402261040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63E627FC-684C-47BD-972E-C977B599A85E}" type="datetime1">
              <a:rPr lang="en-US" smtClean="0"/>
              <a:t>8/18/24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12B5688F-7ACC-4718-B10C-198726840C5D}"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2500846469"/>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030A0D30-19BD-47B1-8400-D8922FD16F3E}" type="datetime1">
              <a:rPr lang="en-US" smtClean="0"/>
              <a:t>8/18/24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2B5688F-7ACC-4718-B10C-198726840C5D}" type="slidenum">
              <a:rPr lang="en-US" smtClean="0"/>
              <a:pPr/>
              <a:t>‹#›</a:t>
            </a:fld>
            <a:endParaRPr lang="en-US"/>
          </a:p>
        </p:txBody>
      </p:sp>
    </p:spTree>
    <p:extLst>
      <p:ext uri="{BB962C8B-B14F-4D97-AF65-F5344CB8AC3E}">
        <p14:creationId xmlns:p14="http://schemas.microsoft.com/office/powerpoint/2010/main" val="2739816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A12082-0205-43DF-8A3F-E4326013E194}" type="datetime1">
              <a:rPr lang="en-US" smtClean="0"/>
              <a:t>8/18/24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C10D9A-4433-4A8A-87E9-F86748018E38}" type="slidenum">
              <a:rPr lang="en-US" smtClean="0"/>
              <a:pPr/>
              <a:t>‹#›</a:t>
            </a:fld>
            <a:endParaRPr lang="en-US"/>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9D73BC17-AF3F-4105-AF02-E2C422ED1808}" type="datetime1">
              <a:rPr lang="en-US" smtClean="0"/>
              <a:t>8/18/24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12B5688F-7ACC-4718-B10C-198726840C5D}"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extLst>
      <p:ext uri="{BB962C8B-B14F-4D97-AF65-F5344CB8AC3E}">
        <p14:creationId xmlns:p14="http://schemas.microsoft.com/office/powerpoint/2010/main" val="6519388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2E217B22-0FA0-4CC4-BE69-111B397540BF}" type="datetime1">
              <a:rPr lang="en-US" smtClean="0"/>
              <a:t>8/18/24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5688F-7ACC-4718-B10C-198726840C5D}" type="slidenum">
              <a:rPr lang="en-US" smtClean="0"/>
              <a:pPr/>
              <a:t>‹#›</a:t>
            </a:fld>
            <a:endParaRPr lang="en-US"/>
          </a:p>
        </p:txBody>
      </p:sp>
    </p:spTree>
    <p:extLst>
      <p:ext uri="{BB962C8B-B14F-4D97-AF65-F5344CB8AC3E}">
        <p14:creationId xmlns:p14="http://schemas.microsoft.com/office/powerpoint/2010/main" val="38641591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A8A561D-5908-4D86-82D7-A9D458401D3E}" type="datetime1">
              <a:rPr lang="en-US" smtClean="0"/>
              <a:t>8/18/24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5688F-7ACC-4718-B10C-198726840C5D}" type="slidenum">
              <a:rPr lang="en-US" smtClean="0"/>
              <a:pPr/>
              <a:t>‹#›</a:t>
            </a:fld>
            <a:endParaRPr lang="en-US"/>
          </a:p>
        </p:txBody>
      </p:sp>
    </p:spTree>
    <p:extLst>
      <p:ext uri="{BB962C8B-B14F-4D97-AF65-F5344CB8AC3E}">
        <p14:creationId xmlns:p14="http://schemas.microsoft.com/office/powerpoint/2010/main" val="23587980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E91B1B61-3C4A-428C-90CC-490BCF45BB15}" type="datetime1">
              <a:rPr lang="en-US" smtClean="0"/>
              <a:t>8/18/24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5688F-7ACC-4718-B10C-198726840C5D}" type="slidenum">
              <a:rPr lang="en-US" smtClean="0"/>
              <a:pPr/>
              <a:t>‹#›</a:t>
            </a:fld>
            <a:endParaRPr lang="en-US"/>
          </a:p>
        </p:txBody>
      </p:sp>
    </p:spTree>
    <p:extLst>
      <p:ext uri="{BB962C8B-B14F-4D97-AF65-F5344CB8AC3E}">
        <p14:creationId xmlns:p14="http://schemas.microsoft.com/office/powerpoint/2010/main" val="42917973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F4682EE-2C55-4695-B6E3-1F5435750A61}" type="datetime1">
              <a:rPr lang="en-US" smtClean="0"/>
              <a:t>8/18/24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2B5688F-7ACC-4718-B10C-198726840C5D}"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3008953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6EDB94-F12F-403B-8C08-55E00F6520F5}" type="datetime1">
              <a:rPr lang="en-US" smtClean="0"/>
              <a:t>8/18/24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5688F-7ACC-4718-B10C-198726840C5D}" type="slidenum">
              <a:rPr lang="en-US" smtClean="0"/>
              <a:pPr/>
              <a:t>‹#›</a:t>
            </a:fld>
            <a:endParaRPr lang="en-US"/>
          </a:p>
        </p:txBody>
      </p:sp>
    </p:spTree>
    <p:extLst>
      <p:ext uri="{BB962C8B-B14F-4D97-AF65-F5344CB8AC3E}">
        <p14:creationId xmlns:p14="http://schemas.microsoft.com/office/powerpoint/2010/main" val="32997028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8450A25-CE7F-4261-90AB-786FAB8CEF15}" type="datetime1">
              <a:rPr lang="en-US" smtClean="0"/>
              <a:t>8/18/24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5688F-7ACC-4718-B10C-198726840C5D}" type="slidenum">
              <a:rPr lang="en-US" smtClean="0"/>
              <a:pPr/>
              <a:t>‹#›</a:t>
            </a:fld>
            <a:endParaRPr lang="en-US"/>
          </a:p>
        </p:txBody>
      </p:sp>
    </p:spTree>
    <p:extLst>
      <p:ext uri="{BB962C8B-B14F-4D97-AF65-F5344CB8AC3E}">
        <p14:creationId xmlns:p14="http://schemas.microsoft.com/office/powerpoint/2010/main" val="2095145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6D3EDD-0E23-49CA-8403-A7628C73F912}" type="datetime1">
              <a:rPr lang="en-US" smtClean="0"/>
              <a:t>8/18/24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C10D9A-4433-4A8A-87E9-F86748018E38}" type="slidenum">
              <a:rPr lang="en-US" smtClean="0"/>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48871-6CF1-4520-811A-97F978C897A1}" type="datetime1">
              <a:rPr lang="en-US" smtClean="0"/>
              <a:t>8/18/24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C10D9A-4433-4A8A-87E9-F86748018E38}" type="slidenum">
              <a:rPr lang="en-US" smtClean="0"/>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E1FBDB-8996-4FAA-B331-073CDC2773B7}" type="datetime1">
              <a:rPr lang="en-US" smtClean="0"/>
              <a:t>8/18/24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C10D9A-4433-4A8A-87E9-F86748018E38}" type="slidenum">
              <a:rPr lang="en-US" smtClean="0"/>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E37047-1579-4966-8878-F4BAFE2E113E}" type="datetime1">
              <a:rPr lang="en-US" smtClean="0"/>
              <a:t>8/18/24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C10D9A-4433-4A8A-87E9-F86748018E38}" type="slidenum">
              <a:rPr lang="en-US" smtClean="0"/>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microsoft.com/office/2007/relationships/hdphoto" Target="../media/hdphoto1.wdp"/><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6.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colorTemperature colorTemp="7200"/>
                    </a14:imgEffect>
                    <a14:imgEffect>
                      <a14:saturation sat="400000"/>
                    </a14:imgEffect>
                    <a14:imgEffect>
                      <a14:brightnessContrast contrast="4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110B9-F3F2-4E47-B22D-530D03CD1BC3}" type="datetime1">
              <a:rPr lang="en-US" smtClean="0"/>
              <a:t>8/18/24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10D9A-4433-4A8A-87E9-F86748018E38}" type="slidenum">
              <a:rPr lang="en-US" smtClean="0"/>
              <a:pPr/>
              <a:t>‹#›</a:t>
            </a:fld>
            <a:endParaRPr lang="en-US"/>
          </a:p>
        </p:txBody>
      </p:sp>
      <p:sp>
        <p:nvSpPr>
          <p:cNvPr id="8" name="TextBox 7">
            <a:extLst>
              <a:ext uri="{FF2B5EF4-FFF2-40B4-BE49-F238E27FC236}">
                <a16:creationId xmlns:a16="http://schemas.microsoft.com/office/drawing/2014/main" id="{C57DD7D1-E65F-5419-5455-F1C3C3272B86}"/>
              </a:ext>
            </a:extLst>
          </p:cNvPr>
          <p:cNvSpPr txBox="1"/>
          <p:nvPr userDrawn="1"/>
        </p:nvSpPr>
        <p:spPr>
          <a:xfrm>
            <a:off x="304800" y="6056591"/>
            <a:ext cx="4572000" cy="369332"/>
          </a:xfrm>
          <a:prstGeom prst="rect">
            <a:avLst/>
          </a:prstGeom>
          <a:noFill/>
        </p:spPr>
        <p:txBody>
          <a:bodyPr wrap="square">
            <a:spAutoFit/>
          </a:bodyPr>
          <a:lstStyle/>
          <a:p>
            <a:r>
              <a:rPr kumimoji="0" lang="en-US" sz="900" dirty="0"/>
              <a:t>As of: 7 August 2024</a:t>
            </a:r>
          </a:p>
          <a:p>
            <a:r>
              <a:rPr kumimoji="0" lang="en-US" sz="900" dirty="0"/>
              <a:t>©️Copyright 2024 – KLMM MINISTRIES</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colorTemperature colorTemp="7200"/>
                    </a14:imgEffect>
                    <a14:imgEffect>
                      <a14:saturation sat="400000"/>
                    </a14:imgEffect>
                    <a14:imgEffect>
                      <a14:brightnessContrast contrast="4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A2B6D-5383-4FB6-9C46-25005FA4773E}" type="datetime1">
              <a:rPr lang="en-US" smtClean="0"/>
              <a:t>8/18/24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565E3-C06E-4C3C-BB9D-4F4B3EF974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ransition spd="med"/>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colorTemperature colorTemp="7200"/>
                    </a14:imgEffect>
                    <a14:imgEffect>
                      <a14:saturation sat="400000"/>
                    </a14:imgEffect>
                    <a14:imgEffect>
                      <a14:brightnessContrast contrast="4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F775A7-EC0B-455C-8BB3-47D8B4E3BF60}" type="datetime1">
              <a:rPr lang="en-US" smtClean="0"/>
              <a:t>8/18/24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B4A39-FF39-44C2-8AD4-AFFA77626087}" type="slidenum">
              <a:rPr lang="en-US" smtClean="0"/>
              <a:pPr/>
              <a:t>‹#›</a:t>
            </a:fld>
            <a:endParaRPr lang="en-US"/>
          </a:p>
        </p:txBody>
      </p:sp>
      <p:pic>
        <p:nvPicPr>
          <p:cNvPr id="2050" name="Picture 2" descr="image2"/>
          <p:cNvPicPr>
            <a:picLocks noChangeAspect="1"/>
          </p:cNvPicPr>
          <p:nvPr userDrawn="1"/>
        </p:nvPicPr>
        <p:blipFill>
          <a:blip r:embed="rId15" cstate="print"/>
          <a:srcRect/>
          <a:stretch>
            <a:fillRect/>
          </a:stretch>
        </p:blipFill>
        <p:spPr bwMode="auto">
          <a:xfrm>
            <a:off x="6858000" y="152400"/>
            <a:ext cx="2139950" cy="581025"/>
          </a:xfrm>
          <a:prstGeom prst="rect">
            <a:avLst/>
          </a:prstGeom>
          <a:noFill/>
          <a:ln w="12700">
            <a:miter lim="0"/>
            <a:headEnd/>
            <a:tailEnd/>
          </a:ln>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med"/>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colorTemperature colorTemp="7200"/>
                    </a14:imgEffect>
                    <a14:imgEffect>
                      <a14:saturation sat="400000"/>
                    </a14:imgEffect>
                    <a14:imgEffect>
                      <a14:brightnessContrast contrast="4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ECBDBC4-3957-423D-A215-637D4151A98B}" type="datetime1">
              <a:rPr lang="en-US" smtClean="0"/>
              <a:t>8/18/24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CC10D9A-4433-4A8A-87E9-F86748018E38}"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colorTemperature colorTemp="7200"/>
                    </a14:imgEffect>
                    <a14:imgEffect>
                      <a14:saturation sat="400000"/>
                    </a14:imgEffect>
                    <a14:imgEffect>
                      <a14:brightnessContrast contrast="4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ECBDBC4-3957-423D-A215-637D4151A98B}" type="datetime1">
              <a:rPr lang="en-US" smtClean="0"/>
              <a:t>8/18/24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CC10D9A-4433-4A8A-87E9-F86748018E38}"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2" name="Picture 1">
            <a:extLst>
              <a:ext uri="{FF2B5EF4-FFF2-40B4-BE49-F238E27FC236}">
                <a16:creationId xmlns:a16="http://schemas.microsoft.com/office/drawing/2014/main" id="{D69C32C8-8F82-55C1-BE71-8655524D2836}"/>
              </a:ext>
            </a:extLst>
          </p:cNvPr>
          <p:cNvPicPr>
            <a:picLocks noChangeAspect="1"/>
          </p:cNvPicPr>
          <p:nvPr userDrawn="1"/>
        </p:nvPicPr>
        <p:blipFill>
          <a:blip r:embed="rId15"/>
          <a:stretch>
            <a:fillRect/>
          </a:stretch>
        </p:blipFill>
        <p:spPr>
          <a:xfrm>
            <a:off x="7547372" y="255190"/>
            <a:ext cx="1013619" cy="1013619"/>
          </a:xfrm>
          <a:prstGeom prst="rect">
            <a:avLst/>
          </a:prstGeom>
        </p:spPr>
      </p:pic>
    </p:spTree>
    <p:extLst>
      <p:ext uri="{BB962C8B-B14F-4D97-AF65-F5344CB8AC3E}">
        <p14:creationId xmlns:p14="http://schemas.microsoft.com/office/powerpoint/2010/main" val="1345541544"/>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8" Type="http://schemas.openxmlformats.org/officeDocument/2006/relationships/hyperlink" Target="https://www.merriam-webster.com/dictionary/improving" TargetMode="External"/><Relationship Id="rId3" Type="http://schemas.openxmlformats.org/officeDocument/2006/relationships/hyperlink" Target="https://www.merriam-webster.com/dictionary/responsible" TargetMode="External"/><Relationship Id="rId7" Type="http://schemas.openxmlformats.org/officeDocument/2006/relationships/hyperlink" Target="https://www.merriam-webster.com/dictionary/accountable" TargetMode="External"/><Relationship Id="rId2" Type="http://schemas.openxmlformats.org/officeDocument/2006/relationships/notesSlide" Target="../notesSlides/notesSlide9.xml"/><Relationship Id="rId1" Type="http://schemas.openxmlformats.org/officeDocument/2006/relationships/slideLayout" Target="../slideLayouts/slideLayout36.xml"/><Relationship Id="rId6" Type="http://schemas.openxmlformats.org/officeDocument/2006/relationships/hyperlink" Target="https://www.merriam-webster.com/dictionary/burden" TargetMode="External"/><Relationship Id="rId5" Type="http://schemas.openxmlformats.org/officeDocument/2006/relationships/hyperlink" Target="https://www.merriam-webster.com/dictionary/trustworthiness" TargetMode="External"/><Relationship Id="rId4" Type="http://schemas.openxmlformats.org/officeDocument/2006/relationships/hyperlink" Target="https://www.merriam-webster.com/dictionary/reliability" TargetMode="External"/><Relationship Id="rId9" Type="http://schemas.openxmlformats.org/officeDocument/2006/relationships/hyperlink" Target="https://www.merriam-webster.com/dictionary/improv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330" y="5812933"/>
            <a:ext cx="8458200" cy="532493"/>
          </a:xfrm>
        </p:spPr>
        <p:txBody>
          <a:bodyPr>
            <a:noAutofit/>
          </a:bodyPr>
          <a:lstStyle/>
          <a:p>
            <a:endParaRPr lang="en-US" sz="3200" dirty="0"/>
          </a:p>
          <a:p>
            <a:pPr algn="r"/>
            <a:r>
              <a:rPr lang="en-US" sz="1400" dirty="0">
                <a:solidFill>
                  <a:schemeClr val="tx1"/>
                </a:solidFill>
                <a:cs typeface="Times New Roman" pitchFamily="18" charset="0"/>
              </a:rPr>
              <a:t>Keith L. Moore</a:t>
            </a:r>
          </a:p>
          <a:p>
            <a:pPr algn="r"/>
            <a:r>
              <a:rPr lang="en-US" sz="1400" dirty="0">
                <a:solidFill>
                  <a:schemeClr val="tx1"/>
                </a:solidFill>
                <a:cs typeface="Times New Roman" pitchFamily="18" charset="0"/>
              </a:rPr>
              <a:t>Ministry Development Series</a:t>
            </a:r>
          </a:p>
        </p:txBody>
      </p:sp>
      <p:sp>
        <p:nvSpPr>
          <p:cNvPr id="6" name="Slide Number Placeholder 5"/>
          <p:cNvSpPr>
            <a:spLocks noGrp="1"/>
          </p:cNvSpPr>
          <p:nvPr>
            <p:ph type="sldNum" sz="quarter" idx="12"/>
          </p:nvPr>
        </p:nvSpPr>
        <p:spPr/>
        <p:txBody>
          <a:bodyPr/>
          <a:lstStyle/>
          <a:p>
            <a:fld id="{12B5688F-7ACC-4718-B10C-198726840C5D}" type="slidenum">
              <a:rPr lang="en-US" smtClean="0"/>
              <a:pPr/>
              <a:t>1</a:t>
            </a:fld>
            <a:endParaRPr lang="en-US"/>
          </a:p>
        </p:txBody>
      </p:sp>
      <p:sp>
        <p:nvSpPr>
          <p:cNvPr id="2" name="Subtitle 8">
            <a:extLst>
              <a:ext uri="{FF2B5EF4-FFF2-40B4-BE49-F238E27FC236}">
                <a16:creationId xmlns:a16="http://schemas.microsoft.com/office/drawing/2014/main" id="{84049115-A95E-42C4-A0D9-7D0FAF8C08C9}"/>
              </a:ext>
            </a:extLst>
          </p:cNvPr>
          <p:cNvSpPr txBox="1">
            <a:spLocks/>
          </p:cNvSpPr>
          <p:nvPr/>
        </p:nvSpPr>
        <p:spPr>
          <a:xfrm>
            <a:off x="549611" y="6291044"/>
            <a:ext cx="7907020" cy="452861"/>
          </a:xfrm>
          <a:prstGeom prst="rect">
            <a:avLst/>
          </a:prstGeom>
        </p:spPr>
        <p:txBody>
          <a:bodyPr anchor="b">
            <a:normAutofit/>
          </a:bodyPr>
          <a:lstStyle>
            <a:lvl1pPr marL="0" indent="0" algn="l" rtl="0" eaLnBrk="1" latinLnBrk="0" hangingPunct="1">
              <a:spcBef>
                <a:spcPts val="0"/>
              </a:spcBef>
              <a:buClr>
                <a:schemeClr val="accent1"/>
              </a:buClr>
              <a:buSzPct val="70000"/>
              <a:buFont typeface="Wingdings 2"/>
              <a:buNone/>
              <a:defRPr kumimoji="0" sz="900" b="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r>
              <a:rPr lang="en-US" dirty="0"/>
              <a:t>As of: 17 August 2024</a:t>
            </a:r>
          </a:p>
          <a:p>
            <a:r>
              <a:rPr lang="en-US" dirty="0"/>
              <a:t>©️Copyright 2024 – KLMM MINISTRIES</a:t>
            </a:r>
          </a:p>
        </p:txBody>
      </p:sp>
      <p:sp>
        <p:nvSpPr>
          <p:cNvPr id="4" name="Rectangle 3"/>
          <p:cNvSpPr/>
          <p:nvPr/>
        </p:nvSpPr>
        <p:spPr>
          <a:xfrm>
            <a:off x="4799076" y="2101518"/>
            <a:ext cx="3810000" cy="2431435"/>
          </a:xfrm>
          <a:prstGeom prst="rect">
            <a:avLst/>
          </a:prstGeom>
        </p:spPr>
        <p:txBody>
          <a:bodyPr wrap="square">
            <a:spAutoFit/>
          </a:bodyPr>
          <a:lstStyle/>
          <a:p>
            <a:pPr algn="r"/>
            <a:r>
              <a:rPr lang="en-US" sz="3600" dirty="0">
                <a:solidFill>
                  <a:schemeClr val="tx1">
                    <a:lumMod val="50000"/>
                    <a:lumOff val="50000"/>
                  </a:schemeClr>
                </a:solidFill>
                <a:effectLst>
                  <a:outerShdw blurRad="38100" dist="38100" dir="2700000" algn="tl">
                    <a:srgbClr val="000000">
                      <a:alpha val="43137"/>
                    </a:srgbClr>
                  </a:outerShdw>
                  <a:reflection blurRad="12700" stA="48000" endA="300" endPos="55000" dir="5400000" sy="-90000" algn="bl" rotWithShape="0"/>
                </a:effectLst>
                <a:latin typeface="Baskerville Old Face" pitchFamily="18" charset="0"/>
              </a:rPr>
              <a:t>SERVANTHOOD</a:t>
            </a:r>
            <a:br>
              <a:rPr lang="en-US" sz="3600" dirty="0">
                <a:solidFill>
                  <a:schemeClr val="tx1">
                    <a:lumMod val="50000"/>
                    <a:lumOff val="50000"/>
                  </a:schemeClr>
                </a:solidFill>
                <a:effectLst>
                  <a:outerShdw blurRad="38100" dist="38100" dir="2700000" algn="tl">
                    <a:srgbClr val="000000">
                      <a:alpha val="43137"/>
                    </a:srgbClr>
                  </a:outerShdw>
                  <a:reflection blurRad="12700" stA="48000" endA="300" endPos="55000" dir="5400000" sy="-90000" algn="bl" rotWithShape="0"/>
                </a:effectLst>
                <a:latin typeface="Baskerville Old Face" pitchFamily="18" charset="0"/>
              </a:rPr>
            </a:br>
            <a:r>
              <a:rPr lang="en-US" sz="2000" b="1" dirty="0">
                <a:solidFill>
                  <a:schemeClr val="tx1">
                    <a:lumMod val="50000"/>
                    <a:lumOff val="50000"/>
                  </a:schemeClr>
                </a:solidFill>
                <a:latin typeface="Freestyle Script" panose="030804020302050B0404" pitchFamily="66" charset="0"/>
              </a:rPr>
              <a:t>In the House </a:t>
            </a:r>
            <a:r>
              <a:rPr lang="en-US" sz="3600" dirty="0">
                <a:solidFill>
                  <a:schemeClr val="tx1">
                    <a:lumMod val="50000"/>
                    <a:lumOff val="50000"/>
                  </a:schemeClr>
                </a:solidFill>
                <a:effectLst>
                  <a:outerShdw blurRad="38100" dist="38100" dir="2700000" algn="tl">
                    <a:srgbClr val="000000">
                      <a:alpha val="43137"/>
                    </a:srgbClr>
                  </a:outerShdw>
                  <a:reflection blurRad="12700" stA="48000" endA="300" endPos="55000" dir="5400000" sy="-90000" algn="bl" rotWithShape="0"/>
                </a:effectLst>
                <a:latin typeface="Baskerville Old Face" pitchFamily="18" charset="0"/>
              </a:rPr>
              <a:t>!</a:t>
            </a:r>
          </a:p>
          <a:p>
            <a:pPr algn="ctr"/>
            <a:endParaRPr lang="en-US" sz="2000" dirty="0">
              <a:effectLst>
                <a:outerShdw blurRad="38100" dist="38100" dir="2700000" algn="tl">
                  <a:srgbClr val="000000">
                    <a:alpha val="43137"/>
                  </a:srgbClr>
                </a:outerShdw>
              </a:effectLst>
            </a:endParaRPr>
          </a:p>
          <a:p>
            <a:pPr algn="ctr"/>
            <a:endParaRPr lang="en-US" sz="2000" dirty="0">
              <a:effectLst>
                <a:outerShdw blurRad="38100" dist="38100" dir="2700000" algn="tl">
                  <a:srgbClr val="000000">
                    <a:alpha val="43137"/>
                  </a:srgbClr>
                </a:outerShdw>
              </a:effectLst>
            </a:endParaRPr>
          </a:p>
          <a:p>
            <a:pPr algn="ctr"/>
            <a:r>
              <a:rPr lang="en-US" sz="2000" dirty="0">
                <a:effectLst>
                  <a:outerShdw blurRad="38100" dist="38100" dir="2700000" algn="tl">
                    <a:srgbClr val="000000">
                      <a:alpha val="43137"/>
                    </a:srgbClr>
                  </a:outerShdw>
                </a:effectLst>
              </a:rPr>
              <a:t>GCI -Leadership </a:t>
            </a:r>
            <a:r>
              <a:rPr lang="en-US" sz="2000" dirty="0" err="1">
                <a:effectLst>
                  <a:outerShdw blurRad="38100" dist="38100" dir="2700000" algn="tl">
                    <a:srgbClr val="000000">
                      <a:alpha val="43137"/>
                    </a:srgbClr>
                  </a:outerShdw>
                </a:effectLst>
              </a:rPr>
              <a:t>iMpartation</a:t>
            </a:r>
            <a:endParaRPr lang="en-US" sz="2000" dirty="0">
              <a:effectLst>
                <a:outerShdw blurRad="38100" dist="38100" dir="2700000" algn="tl">
                  <a:srgbClr val="000000">
                    <a:alpha val="43137"/>
                  </a:srgbClr>
                </a:outerShdw>
              </a:effectLst>
            </a:endParaRPr>
          </a:p>
          <a:p>
            <a:pPr algn="ctr"/>
            <a:r>
              <a:rPr lang="en-US" sz="2000" b="1" dirty="0">
                <a:cs typeface="Times New Roman" pitchFamily="18" charset="0"/>
              </a:rPr>
              <a:t>Ministry Development Series</a:t>
            </a:r>
          </a:p>
        </p:txBody>
      </p:sp>
      <p:pic>
        <p:nvPicPr>
          <p:cNvPr id="8" name="Picture 7">
            <a:extLst>
              <a:ext uri="{FF2B5EF4-FFF2-40B4-BE49-F238E27FC236}">
                <a16:creationId xmlns:a16="http://schemas.microsoft.com/office/drawing/2014/main" id="{DBE6259D-0F88-5B82-AC16-973A29429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30" y="451880"/>
            <a:ext cx="4296759" cy="544068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581400"/>
            <a:ext cx="8686800" cy="838200"/>
          </a:xfrm>
        </p:spPr>
        <p:txBody>
          <a:bodyPr>
            <a:normAutofit fontScale="90000"/>
          </a:bodyPr>
          <a:lstStyle/>
          <a:p>
            <a:pPr algn="r"/>
            <a:r>
              <a:rPr lang="en-US" dirty="0"/>
              <a:t>Foundational Study</a:t>
            </a:r>
            <a:br>
              <a:rPr lang="en-US" dirty="0"/>
            </a:br>
            <a:r>
              <a:rPr lang="en-US" dirty="0"/>
              <a:t>Matthew 20:20-28</a:t>
            </a:r>
          </a:p>
        </p:txBody>
      </p:sp>
      <p:sp>
        <p:nvSpPr>
          <p:cNvPr id="4" name="Slide Number Placeholder 3"/>
          <p:cNvSpPr>
            <a:spLocks noGrp="1"/>
          </p:cNvSpPr>
          <p:nvPr>
            <p:ph type="sldNum" sz="quarter" idx="12"/>
          </p:nvPr>
        </p:nvSpPr>
        <p:spPr/>
        <p:txBody>
          <a:bodyPr/>
          <a:lstStyle/>
          <a:p>
            <a:fld id="{12B5688F-7ACC-4718-B10C-198726840C5D}" type="slidenum">
              <a:rPr lang="en-US" smtClean="0"/>
              <a:pPr/>
              <a:t>10</a:t>
            </a:fld>
            <a:endParaRPr lang="en-US"/>
          </a:p>
        </p:txBody>
      </p:sp>
      <p:grpSp>
        <p:nvGrpSpPr>
          <p:cNvPr id="3" name="Group 2">
            <a:extLst>
              <a:ext uri="{FF2B5EF4-FFF2-40B4-BE49-F238E27FC236}">
                <a16:creationId xmlns:a16="http://schemas.microsoft.com/office/drawing/2014/main" id="{8F5AD0AF-B555-F4DC-C546-7D6E438AF16A}"/>
              </a:ext>
            </a:extLst>
          </p:cNvPr>
          <p:cNvGrpSpPr/>
          <p:nvPr/>
        </p:nvGrpSpPr>
        <p:grpSpPr>
          <a:xfrm>
            <a:off x="35859" y="1771372"/>
            <a:ext cx="5072042" cy="4458256"/>
            <a:chOff x="2408712" y="2015696"/>
            <a:chExt cx="5072042" cy="4458256"/>
          </a:xfrm>
        </p:grpSpPr>
        <p:sp>
          <p:nvSpPr>
            <p:cNvPr id="5" name="Oval 4">
              <a:extLst>
                <a:ext uri="{FF2B5EF4-FFF2-40B4-BE49-F238E27FC236}">
                  <a16:creationId xmlns:a16="http://schemas.microsoft.com/office/drawing/2014/main" id="{FA93CBC5-07EC-80F9-3AEF-F58591D18A0B}"/>
                </a:ext>
              </a:extLst>
            </p:cNvPr>
            <p:cNvSpPr/>
            <p:nvPr/>
          </p:nvSpPr>
          <p:spPr>
            <a:xfrm>
              <a:off x="2408712" y="2015696"/>
              <a:ext cx="5072042" cy="4458256"/>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E4873187-F0BE-86CC-26F7-8EA947B7427E}"/>
                </a:ext>
              </a:extLst>
            </p:cNvPr>
            <p:cNvGrpSpPr/>
            <p:nvPr/>
          </p:nvGrpSpPr>
          <p:grpSpPr>
            <a:xfrm>
              <a:off x="2786399" y="2489696"/>
              <a:ext cx="4247647" cy="3628237"/>
              <a:chOff x="1576571" y="1100014"/>
              <a:chExt cx="5895068" cy="5001588"/>
            </a:xfrm>
          </p:grpSpPr>
          <p:sp>
            <p:nvSpPr>
              <p:cNvPr id="12" name="Oval 11">
                <a:extLst>
                  <a:ext uri="{FF2B5EF4-FFF2-40B4-BE49-F238E27FC236}">
                    <a16:creationId xmlns:a16="http://schemas.microsoft.com/office/drawing/2014/main" id="{5E9BDFE6-146A-40F7-E815-41795FBF61C2}"/>
                  </a:ext>
                </a:extLst>
              </p:cNvPr>
              <p:cNvSpPr/>
              <p:nvPr/>
            </p:nvSpPr>
            <p:spPr>
              <a:xfrm>
                <a:off x="1623289" y="1100014"/>
                <a:ext cx="5848350" cy="5001588"/>
              </a:xfrm>
              <a:prstGeom prst="ellipse">
                <a:avLst/>
              </a:prstGeom>
              <a:solidFill>
                <a:schemeClr val="bg2">
                  <a:alpha val="32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Quad Arrow 12">
                <a:extLst>
                  <a:ext uri="{FF2B5EF4-FFF2-40B4-BE49-F238E27FC236}">
                    <a16:creationId xmlns:a16="http://schemas.microsoft.com/office/drawing/2014/main" id="{D375200B-EFA0-045E-DA07-EFE8341D9907}"/>
                  </a:ext>
                </a:extLst>
              </p:cNvPr>
              <p:cNvSpPr/>
              <p:nvPr/>
            </p:nvSpPr>
            <p:spPr>
              <a:xfrm>
                <a:off x="1576571" y="2199098"/>
                <a:ext cx="5848350" cy="2946345"/>
              </a:xfrm>
              <a:prstGeom prst="quadArrow">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14" name="TextBox 13">
                <a:extLst>
                  <a:ext uri="{FF2B5EF4-FFF2-40B4-BE49-F238E27FC236}">
                    <a16:creationId xmlns:a16="http://schemas.microsoft.com/office/drawing/2014/main" id="{4840600A-945F-A803-B070-EE7CF10018F1}"/>
                  </a:ext>
                </a:extLst>
              </p:cNvPr>
              <p:cNvSpPr txBox="1"/>
              <p:nvPr/>
            </p:nvSpPr>
            <p:spPr>
              <a:xfrm>
                <a:off x="3689855" y="1481626"/>
                <a:ext cx="1824714" cy="509131"/>
              </a:xfrm>
              <a:prstGeom prst="rect">
                <a:avLst/>
              </a:prstGeom>
              <a:noFill/>
            </p:spPr>
            <p:txBody>
              <a:bodyPr wrap="none" rtlCol="0">
                <a:spAutoFit/>
              </a:bodyPr>
              <a:lstStyle/>
              <a:p>
                <a:r>
                  <a:rPr lang="en-US" b="1" dirty="0"/>
                  <a:t>Leadership</a:t>
                </a:r>
              </a:p>
            </p:txBody>
          </p:sp>
          <p:sp>
            <p:nvSpPr>
              <p:cNvPr id="15" name="TextBox 14">
                <a:extLst>
                  <a:ext uri="{FF2B5EF4-FFF2-40B4-BE49-F238E27FC236}">
                    <a16:creationId xmlns:a16="http://schemas.microsoft.com/office/drawing/2014/main" id="{2AA85239-1787-A883-A023-EDBF7E7C0BC5}"/>
                  </a:ext>
                </a:extLst>
              </p:cNvPr>
              <p:cNvSpPr txBox="1"/>
              <p:nvPr/>
            </p:nvSpPr>
            <p:spPr>
              <a:xfrm>
                <a:off x="4029766" y="5195781"/>
                <a:ext cx="1034938" cy="509131"/>
              </a:xfrm>
              <a:prstGeom prst="rect">
                <a:avLst/>
              </a:prstGeom>
              <a:noFill/>
            </p:spPr>
            <p:txBody>
              <a:bodyPr wrap="none" rtlCol="0">
                <a:spAutoFit/>
              </a:bodyPr>
              <a:lstStyle/>
              <a:p>
                <a:r>
                  <a:rPr lang="en-US" b="1" dirty="0"/>
                  <a:t>Team</a:t>
                </a:r>
              </a:p>
            </p:txBody>
          </p:sp>
          <p:sp>
            <p:nvSpPr>
              <p:cNvPr id="16" name="TextBox 15">
                <a:extLst>
                  <a:ext uri="{FF2B5EF4-FFF2-40B4-BE49-F238E27FC236}">
                    <a16:creationId xmlns:a16="http://schemas.microsoft.com/office/drawing/2014/main" id="{D333D79A-566E-0193-F881-FA2CE08DE4D6}"/>
                  </a:ext>
                </a:extLst>
              </p:cNvPr>
              <p:cNvSpPr txBox="1"/>
              <p:nvPr/>
            </p:nvSpPr>
            <p:spPr>
              <a:xfrm>
                <a:off x="5375932" y="3377430"/>
                <a:ext cx="1054961" cy="509131"/>
              </a:xfrm>
              <a:prstGeom prst="rect">
                <a:avLst/>
              </a:prstGeom>
              <a:noFill/>
            </p:spPr>
            <p:txBody>
              <a:bodyPr wrap="none" rtlCol="0">
                <a:spAutoFit/>
              </a:bodyPr>
              <a:lstStyle/>
              <a:p>
                <a:r>
                  <a:rPr lang="en-US" b="1" dirty="0"/>
                  <a:t>Peers</a:t>
                </a:r>
              </a:p>
            </p:txBody>
          </p:sp>
          <p:sp>
            <p:nvSpPr>
              <p:cNvPr id="17" name="Oval 16">
                <a:extLst>
                  <a:ext uri="{FF2B5EF4-FFF2-40B4-BE49-F238E27FC236}">
                    <a16:creationId xmlns:a16="http://schemas.microsoft.com/office/drawing/2014/main" id="{FA3A7A81-D13F-6A3E-590D-9D27E9BDA3D3}"/>
                  </a:ext>
                </a:extLst>
              </p:cNvPr>
              <p:cNvSpPr/>
              <p:nvPr/>
            </p:nvSpPr>
            <p:spPr>
              <a:xfrm>
                <a:off x="4100512" y="3329429"/>
                <a:ext cx="942975" cy="755491"/>
              </a:xfrm>
              <a:prstGeom prst="ellipse">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rPr>
                  <a:t>Me!</a:t>
                </a:r>
              </a:p>
            </p:txBody>
          </p:sp>
        </p:grpSp>
        <p:sp>
          <p:nvSpPr>
            <p:cNvPr id="7" name="Left Arrow 6">
              <a:extLst>
                <a:ext uri="{FF2B5EF4-FFF2-40B4-BE49-F238E27FC236}">
                  <a16:creationId xmlns:a16="http://schemas.microsoft.com/office/drawing/2014/main" id="{3FC0B159-A7B3-7F97-1CE6-4AD8826B50DF}"/>
                </a:ext>
              </a:extLst>
            </p:cNvPr>
            <p:cNvSpPr/>
            <p:nvPr/>
          </p:nvSpPr>
          <p:spPr>
            <a:xfrm>
              <a:off x="2918664" y="4141773"/>
              <a:ext cx="1635366" cy="428958"/>
            </a:xfrm>
            <a:prstGeom prst="leftArrow">
              <a:avLst/>
            </a:prstGeom>
            <a:solidFill>
              <a:srgbClr val="92D050">
                <a:alpha val="4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C861FA2-F801-10A8-FD0C-97B94C7CB223}"/>
                </a:ext>
              </a:extLst>
            </p:cNvPr>
            <p:cNvSpPr txBox="1"/>
            <p:nvPr/>
          </p:nvSpPr>
          <p:spPr>
            <a:xfrm>
              <a:off x="3208781" y="4172550"/>
              <a:ext cx="1207382" cy="338554"/>
            </a:xfrm>
            <a:prstGeom prst="rect">
              <a:avLst/>
            </a:prstGeom>
            <a:noFill/>
          </p:spPr>
          <p:txBody>
            <a:bodyPr wrap="none" rtlCol="0">
              <a:spAutoFit/>
            </a:bodyPr>
            <a:lstStyle/>
            <a:p>
              <a:r>
                <a:rPr lang="en-US" sz="1600" b="1" dirty="0"/>
                <a:t>The Church</a:t>
              </a:r>
            </a:p>
          </p:txBody>
        </p:sp>
        <p:sp>
          <p:nvSpPr>
            <p:cNvPr id="10" name="TextBox 9">
              <a:extLst>
                <a:ext uri="{FF2B5EF4-FFF2-40B4-BE49-F238E27FC236}">
                  <a16:creationId xmlns:a16="http://schemas.microsoft.com/office/drawing/2014/main" id="{B4AC5C1A-772F-3CA0-B99A-939F59789CAA}"/>
                </a:ext>
              </a:extLst>
            </p:cNvPr>
            <p:cNvSpPr txBox="1"/>
            <p:nvPr/>
          </p:nvSpPr>
          <p:spPr>
            <a:xfrm>
              <a:off x="4152817" y="2068030"/>
              <a:ext cx="1627369" cy="369332"/>
            </a:xfrm>
            <a:prstGeom prst="rect">
              <a:avLst/>
            </a:prstGeom>
            <a:noFill/>
          </p:spPr>
          <p:txBody>
            <a:bodyPr wrap="none" rtlCol="0">
              <a:spAutoFit/>
            </a:bodyPr>
            <a:lstStyle/>
            <a:p>
              <a:r>
                <a:rPr lang="en-US" b="1" dirty="0"/>
                <a:t>Spirit of Christ</a:t>
              </a:r>
            </a:p>
          </p:txBody>
        </p:sp>
        <p:sp>
          <p:nvSpPr>
            <p:cNvPr id="11" name="TextBox 10">
              <a:extLst>
                <a:ext uri="{FF2B5EF4-FFF2-40B4-BE49-F238E27FC236}">
                  <a16:creationId xmlns:a16="http://schemas.microsoft.com/office/drawing/2014/main" id="{90D5AA04-AC3B-E586-F4E2-C2AB08A412ED}"/>
                </a:ext>
              </a:extLst>
            </p:cNvPr>
            <p:cNvSpPr txBox="1"/>
            <p:nvPr/>
          </p:nvSpPr>
          <p:spPr>
            <a:xfrm>
              <a:off x="4197356" y="6103940"/>
              <a:ext cx="1424364" cy="369332"/>
            </a:xfrm>
            <a:prstGeom prst="rect">
              <a:avLst/>
            </a:prstGeom>
            <a:noFill/>
          </p:spPr>
          <p:txBody>
            <a:bodyPr wrap="none" rtlCol="0">
              <a:spAutoFit/>
            </a:bodyPr>
            <a:lstStyle/>
            <a:p>
              <a:r>
                <a:rPr lang="en-US" dirty="0"/>
                <a:t>Word of God</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686800" cy="838200"/>
          </a:xfrm>
        </p:spPr>
        <p:txBody>
          <a:bodyPr/>
          <a:lstStyle/>
          <a:p>
            <a:r>
              <a:rPr lang="en-US" dirty="0"/>
              <a:t>Matthew 20:20-28</a:t>
            </a:r>
          </a:p>
        </p:txBody>
      </p:sp>
      <p:sp>
        <p:nvSpPr>
          <p:cNvPr id="3" name="Content Placeholder 2"/>
          <p:cNvSpPr>
            <a:spLocks noGrp="1"/>
          </p:cNvSpPr>
          <p:nvPr>
            <p:ph idx="1"/>
          </p:nvPr>
        </p:nvSpPr>
        <p:spPr>
          <a:xfrm>
            <a:off x="301752" y="1917700"/>
            <a:ext cx="8686800" cy="3794125"/>
          </a:xfrm>
        </p:spPr>
        <p:txBody>
          <a:bodyPr>
            <a:normAutofit fontScale="92500" lnSpcReduction="10000"/>
          </a:bodyPr>
          <a:lstStyle/>
          <a:p>
            <a:pPr>
              <a:buNone/>
            </a:pPr>
            <a:r>
              <a:rPr lang="en-US" b="1" dirty="0">
                <a:solidFill>
                  <a:srgbClr val="C00000"/>
                </a:solidFill>
                <a:latin typeface="+mj-lt"/>
              </a:rPr>
              <a:t>Understand </a:t>
            </a:r>
            <a:r>
              <a:rPr lang="en-US" b="1" u="sng" dirty="0">
                <a:solidFill>
                  <a:srgbClr val="C00000"/>
                </a:solidFill>
                <a:latin typeface="+mj-lt"/>
              </a:rPr>
              <a:t>Authority</a:t>
            </a:r>
            <a:r>
              <a:rPr lang="en-US" b="1" dirty="0">
                <a:solidFill>
                  <a:srgbClr val="C00000"/>
                </a:solidFill>
                <a:latin typeface="+mj-lt"/>
              </a:rPr>
              <a:t> (v. 20-21)  </a:t>
            </a:r>
            <a:r>
              <a:rPr lang="en-US" dirty="0">
                <a:solidFill>
                  <a:schemeClr val="tx1"/>
                </a:solidFill>
              </a:rPr>
              <a:t>Then came to him the mother of Zebedee's children with her sons, worshipping him, and desiring a certain thing of him. </a:t>
            </a:r>
            <a:r>
              <a:rPr lang="en-US" b="1" i="1" u="sng" dirty="0">
                <a:solidFill>
                  <a:schemeClr val="tx1"/>
                </a:solidFill>
              </a:rPr>
              <a:t>21 </a:t>
            </a:r>
            <a:r>
              <a:rPr lang="en-US" dirty="0">
                <a:solidFill>
                  <a:schemeClr val="tx1"/>
                </a:solidFill>
              </a:rPr>
              <a:t>And he said unto her, What wilt thou? She saith unto him, Grant that these my two sons may sit, </a:t>
            </a:r>
            <a:r>
              <a:rPr lang="en-US" b="1" u="sng" dirty="0">
                <a:solidFill>
                  <a:schemeClr val="tx1"/>
                </a:solidFill>
              </a:rPr>
              <a:t>the one on thy right hand</a:t>
            </a:r>
            <a:r>
              <a:rPr lang="en-US" sz="2600" b="1" dirty="0">
                <a:solidFill>
                  <a:srgbClr val="C00000"/>
                </a:solidFill>
              </a:rPr>
              <a:t>(</a:t>
            </a:r>
            <a:r>
              <a:rPr lang="en-US" sz="2600" b="1" i="1" dirty="0" err="1">
                <a:solidFill>
                  <a:srgbClr val="C00000"/>
                </a:solidFill>
              </a:rPr>
              <a:t>Dexios</a:t>
            </a:r>
            <a:r>
              <a:rPr lang="en-US" sz="2600" b="1" i="1" dirty="0">
                <a:solidFill>
                  <a:srgbClr val="C00000"/>
                </a:solidFill>
              </a:rPr>
              <a:t> </a:t>
            </a:r>
            <a:r>
              <a:rPr lang="en-US" sz="2800" b="1" dirty="0">
                <a:solidFill>
                  <a:srgbClr val="C00000"/>
                </a:solidFill>
              </a:rPr>
              <a:t>- </a:t>
            </a:r>
            <a:r>
              <a:rPr lang="en-US" sz="2600" b="1" dirty="0">
                <a:solidFill>
                  <a:srgbClr val="C00000"/>
                </a:solidFill>
              </a:rPr>
              <a:t>a place of honor or authority)</a:t>
            </a:r>
            <a:r>
              <a:rPr lang="en-US" b="1" u="sng" dirty="0">
                <a:solidFill>
                  <a:schemeClr val="tx1"/>
                </a:solidFill>
              </a:rPr>
              <a:t>, and the other on the left, </a:t>
            </a:r>
            <a:r>
              <a:rPr lang="en-US" sz="2600" b="1" dirty="0">
                <a:solidFill>
                  <a:srgbClr val="C00000"/>
                </a:solidFill>
              </a:rPr>
              <a:t>(</a:t>
            </a:r>
            <a:r>
              <a:rPr lang="en-US" sz="2600" b="1" i="1" dirty="0" err="1">
                <a:solidFill>
                  <a:srgbClr val="C00000"/>
                </a:solidFill>
              </a:rPr>
              <a:t>Euonumos</a:t>
            </a:r>
            <a:r>
              <a:rPr lang="en-US" sz="2600" b="1" i="1" dirty="0">
                <a:solidFill>
                  <a:srgbClr val="C00000"/>
                </a:solidFill>
              </a:rPr>
              <a:t> - </a:t>
            </a:r>
            <a:r>
              <a:rPr lang="en-US" sz="2600" b="1" dirty="0">
                <a:solidFill>
                  <a:srgbClr val="C00000"/>
                </a:solidFill>
              </a:rPr>
              <a:t>of a good name/good omen – later unlucky)</a:t>
            </a:r>
            <a:r>
              <a:rPr lang="en-US" b="1" dirty="0">
                <a:solidFill>
                  <a:srgbClr val="C00000"/>
                </a:solidFill>
              </a:rPr>
              <a:t> </a:t>
            </a:r>
            <a:r>
              <a:rPr lang="en-US" b="1" u="sng" dirty="0">
                <a:solidFill>
                  <a:schemeClr val="tx1"/>
                </a:solidFill>
              </a:rPr>
              <a:t>in thy kingdom.</a:t>
            </a:r>
            <a:r>
              <a:rPr lang="en-US" b="1" dirty="0">
                <a:solidFill>
                  <a:schemeClr val="tx1"/>
                </a:solidFill>
              </a:rPr>
              <a:t>  </a:t>
            </a:r>
            <a:r>
              <a:rPr lang="en-US" sz="2600" b="1" dirty="0">
                <a:solidFill>
                  <a:srgbClr val="C00000"/>
                </a:solidFill>
              </a:rPr>
              <a:t>(</a:t>
            </a:r>
            <a:r>
              <a:rPr lang="en-US" sz="2600" b="1" i="1" dirty="0" err="1">
                <a:solidFill>
                  <a:srgbClr val="C00000"/>
                </a:solidFill>
              </a:rPr>
              <a:t>Basileia</a:t>
            </a:r>
            <a:r>
              <a:rPr lang="en-US" sz="2600" b="1" i="1" dirty="0">
                <a:solidFill>
                  <a:srgbClr val="C00000"/>
                </a:solidFill>
              </a:rPr>
              <a:t> - </a:t>
            </a:r>
            <a:r>
              <a:rPr lang="en-US" sz="2600" b="1" dirty="0">
                <a:solidFill>
                  <a:srgbClr val="C00000"/>
                </a:solidFill>
              </a:rPr>
              <a:t>Royal power, kingship, dominion, rule)</a:t>
            </a:r>
            <a:endParaRPr lang="en-US" sz="2600" dirty="0">
              <a:solidFill>
                <a:schemeClr val="tx1"/>
              </a:solidFill>
            </a:endParaRPr>
          </a:p>
          <a:p>
            <a:pPr lvl="0">
              <a:buNone/>
            </a:pPr>
            <a:endParaRPr lang="en-US" dirty="0">
              <a:solidFill>
                <a:schemeClr val="tx1"/>
              </a:solidFill>
            </a:endParaRPr>
          </a:p>
          <a:p>
            <a:pPr>
              <a:buNone/>
            </a:pPr>
            <a:endParaRPr lang="en-US" dirty="0"/>
          </a:p>
        </p:txBody>
      </p:sp>
      <p:sp>
        <p:nvSpPr>
          <p:cNvPr id="4" name="Slide Number Placeholder 3"/>
          <p:cNvSpPr>
            <a:spLocks noGrp="1"/>
          </p:cNvSpPr>
          <p:nvPr>
            <p:ph type="sldNum" sz="quarter" idx="12"/>
          </p:nvPr>
        </p:nvSpPr>
        <p:spPr/>
        <p:txBody>
          <a:bodyPr/>
          <a:lstStyle/>
          <a:p>
            <a:fld id="{12B5688F-7ACC-4718-B10C-198726840C5D}" type="slidenum">
              <a:rPr lang="en-US" smtClean="0"/>
              <a:pPr/>
              <a:t>11</a:t>
            </a:fld>
            <a:endParaRPr lang="en-US" dirty="0"/>
          </a:p>
        </p:txBody>
      </p:sp>
      <p:grpSp>
        <p:nvGrpSpPr>
          <p:cNvPr id="5" name="Group 4">
            <a:extLst>
              <a:ext uri="{FF2B5EF4-FFF2-40B4-BE49-F238E27FC236}">
                <a16:creationId xmlns:a16="http://schemas.microsoft.com/office/drawing/2014/main" id="{B03E1230-8454-B7E3-0CAE-713A57A66E02}"/>
              </a:ext>
            </a:extLst>
          </p:cNvPr>
          <p:cNvGrpSpPr/>
          <p:nvPr/>
        </p:nvGrpSpPr>
        <p:grpSpPr>
          <a:xfrm>
            <a:off x="7086600" y="5615381"/>
            <a:ext cx="1143001" cy="1086883"/>
            <a:chOff x="2408712" y="1914269"/>
            <a:chExt cx="5072042" cy="4707234"/>
          </a:xfrm>
        </p:grpSpPr>
        <p:sp>
          <p:nvSpPr>
            <p:cNvPr id="6" name="Oval 5">
              <a:extLst>
                <a:ext uri="{FF2B5EF4-FFF2-40B4-BE49-F238E27FC236}">
                  <a16:creationId xmlns:a16="http://schemas.microsoft.com/office/drawing/2014/main" id="{3C6D7D2C-BD66-3C02-51BA-08E203FEA369}"/>
                </a:ext>
              </a:extLst>
            </p:cNvPr>
            <p:cNvSpPr/>
            <p:nvPr/>
          </p:nvSpPr>
          <p:spPr>
            <a:xfrm>
              <a:off x="2408712" y="2015696"/>
              <a:ext cx="5072042" cy="4458256"/>
            </a:xfrm>
            <a:prstGeom prst="ellipse">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dirty="0"/>
            </a:p>
          </p:txBody>
        </p:sp>
        <p:grpSp>
          <p:nvGrpSpPr>
            <p:cNvPr id="7" name="Group 6">
              <a:extLst>
                <a:ext uri="{FF2B5EF4-FFF2-40B4-BE49-F238E27FC236}">
                  <a16:creationId xmlns:a16="http://schemas.microsoft.com/office/drawing/2014/main" id="{AB101B5C-20DA-1A66-687C-2FA3C9F60A15}"/>
                </a:ext>
              </a:extLst>
            </p:cNvPr>
            <p:cNvGrpSpPr/>
            <p:nvPr/>
          </p:nvGrpSpPr>
          <p:grpSpPr>
            <a:xfrm>
              <a:off x="2786399" y="2489696"/>
              <a:ext cx="4247647" cy="3628237"/>
              <a:chOff x="1576571" y="1100014"/>
              <a:chExt cx="5895068" cy="5001588"/>
            </a:xfrm>
          </p:grpSpPr>
          <p:sp>
            <p:nvSpPr>
              <p:cNvPr id="12" name="Oval 11">
                <a:extLst>
                  <a:ext uri="{FF2B5EF4-FFF2-40B4-BE49-F238E27FC236}">
                    <a16:creationId xmlns:a16="http://schemas.microsoft.com/office/drawing/2014/main" id="{FE90E3F8-9193-76AE-A71C-6B3425B9121D}"/>
                  </a:ext>
                </a:extLst>
              </p:cNvPr>
              <p:cNvSpPr/>
              <p:nvPr/>
            </p:nvSpPr>
            <p:spPr>
              <a:xfrm>
                <a:off x="1623289" y="1100014"/>
                <a:ext cx="5848350" cy="5001588"/>
              </a:xfrm>
              <a:prstGeom prst="ellipse">
                <a:avLst/>
              </a:prstGeom>
              <a:solidFill>
                <a:schemeClr val="bg2">
                  <a:alpha val="60349"/>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13" name="Quad Arrow 12">
                <a:extLst>
                  <a:ext uri="{FF2B5EF4-FFF2-40B4-BE49-F238E27FC236}">
                    <a16:creationId xmlns:a16="http://schemas.microsoft.com/office/drawing/2014/main" id="{186C1C0A-0188-B256-DC28-4FB279D58E11}"/>
                  </a:ext>
                </a:extLst>
              </p:cNvPr>
              <p:cNvSpPr/>
              <p:nvPr/>
            </p:nvSpPr>
            <p:spPr>
              <a:xfrm>
                <a:off x="1576571" y="2199098"/>
                <a:ext cx="5848350" cy="2946345"/>
              </a:xfrm>
              <a:prstGeom prst="quadArrow">
                <a:avLst/>
              </a:prstGeom>
              <a:solidFill>
                <a:schemeClr val="bg1"/>
              </a:solidFill>
              <a:ln w="95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b="1" dirty="0">
                  <a:ln w="22225">
                    <a:solidFill>
                      <a:schemeClr val="accent2"/>
                    </a:solidFill>
                    <a:prstDash val="solid"/>
                  </a:ln>
                  <a:solidFill>
                    <a:schemeClr val="accent2">
                      <a:lumMod val="40000"/>
                      <a:lumOff val="60000"/>
                    </a:schemeClr>
                  </a:solidFill>
                </a:endParaRPr>
              </a:p>
            </p:txBody>
          </p:sp>
          <p:sp>
            <p:nvSpPr>
              <p:cNvPr id="14" name="TextBox 13">
                <a:extLst>
                  <a:ext uri="{FF2B5EF4-FFF2-40B4-BE49-F238E27FC236}">
                    <a16:creationId xmlns:a16="http://schemas.microsoft.com/office/drawing/2014/main" id="{249FF8CB-1F1F-8CBC-60B0-227DE75F31AE}"/>
                  </a:ext>
                </a:extLst>
              </p:cNvPr>
              <p:cNvSpPr txBox="1"/>
              <p:nvPr/>
            </p:nvSpPr>
            <p:spPr>
              <a:xfrm>
                <a:off x="2728092" y="1257940"/>
                <a:ext cx="3457223" cy="1102509"/>
              </a:xfrm>
              <a:prstGeom prst="rect">
                <a:avLst/>
              </a:prstGeom>
              <a:noFill/>
            </p:spPr>
            <p:txBody>
              <a:bodyPr wrap="none" rtlCol="0">
                <a:spAutoFit/>
              </a:bodyPr>
              <a:lstStyle/>
              <a:p>
                <a:r>
                  <a:rPr lang="en-US" sz="600" b="1" dirty="0"/>
                  <a:t>Leadership</a:t>
                </a:r>
              </a:p>
            </p:txBody>
          </p:sp>
          <p:sp>
            <p:nvSpPr>
              <p:cNvPr id="15" name="TextBox 14">
                <a:extLst>
                  <a:ext uri="{FF2B5EF4-FFF2-40B4-BE49-F238E27FC236}">
                    <a16:creationId xmlns:a16="http://schemas.microsoft.com/office/drawing/2014/main" id="{305DCDBF-F457-FE9D-69E8-619F722CEB2C}"/>
                  </a:ext>
                </a:extLst>
              </p:cNvPr>
              <p:cNvSpPr txBox="1"/>
              <p:nvPr/>
            </p:nvSpPr>
            <p:spPr>
              <a:xfrm>
                <a:off x="3315486" y="4817591"/>
                <a:ext cx="2282435" cy="1102509"/>
              </a:xfrm>
              <a:prstGeom prst="rect">
                <a:avLst/>
              </a:prstGeom>
              <a:noFill/>
            </p:spPr>
            <p:txBody>
              <a:bodyPr wrap="none" rtlCol="0">
                <a:spAutoFit/>
              </a:bodyPr>
              <a:lstStyle/>
              <a:p>
                <a:r>
                  <a:rPr lang="en-US" sz="600" b="1" dirty="0"/>
                  <a:t>Team</a:t>
                </a:r>
              </a:p>
            </p:txBody>
          </p:sp>
          <p:sp>
            <p:nvSpPr>
              <p:cNvPr id="16" name="TextBox 15">
                <a:extLst>
                  <a:ext uri="{FF2B5EF4-FFF2-40B4-BE49-F238E27FC236}">
                    <a16:creationId xmlns:a16="http://schemas.microsoft.com/office/drawing/2014/main" id="{FE8D9BDC-1962-EF30-92A8-C22434590943}"/>
                  </a:ext>
                </a:extLst>
              </p:cNvPr>
              <p:cNvSpPr txBox="1"/>
              <p:nvPr/>
            </p:nvSpPr>
            <p:spPr>
              <a:xfrm>
                <a:off x="4693554" y="3063044"/>
                <a:ext cx="2321923" cy="1102509"/>
              </a:xfrm>
              <a:prstGeom prst="rect">
                <a:avLst/>
              </a:prstGeom>
              <a:noFill/>
            </p:spPr>
            <p:txBody>
              <a:bodyPr wrap="none" rtlCol="0">
                <a:spAutoFit/>
              </a:bodyPr>
              <a:lstStyle/>
              <a:p>
                <a:r>
                  <a:rPr lang="en-US" sz="600" b="1" dirty="0"/>
                  <a:t>Peers</a:t>
                </a:r>
              </a:p>
            </p:txBody>
          </p:sp>
          <p:sp>
            <p:nvSpPr>
              <p:cNvPr id="17" name="Oval 16">
                <a:extLst>
                  <a:ext uri="{FF2B5EF4-FFF2-40B4-BE49-F238E27FC236}">
                    <a16:creationId xmlns:a16="http://schemas.microsoft.com/office/drawing/2014/main" id="{1B3A06AC-BC3D-FE9B-DB77-0D481A68A97F}"/>
                  </a:ext>
                </a:extLst>
              </p:cNvPr>
              <p:cNvSpPr/>
              <p:nvPr/>
            </p:nvSpPr>
            <p:spPr>
              <a:xfrm>
                <a:off x="4100519" y="3329432"/>
                <a:ext cx="903480" cy="755492"/>
              </a:xfrm>
              <a:prstGeom prst="ellipse">
                <a:avLst/>
              </a:prstGeom>
              <a:solidFill>
                <a:schemeClr val="tx2">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C00000"/>
                    </a:solidFill>
                  </a:rPr>
                  <a:t>!</a:t>
                </a:r>
              </a:p>
            </p:txBody>
          </p:sp>
        </p:grpSp>
        <p:sp>
          <p:nvSpPr>
            <p:cNvPr id="8" name="Left Arrow 7">
              <a:extLst>
                <a:ext uri="{FF2B5EF4-FFF2-40B4-BE49-F238E27FC236}">
                  <a16:creationId xmlns:a16="http://schemas.microsoft.com/office/drawing/2014/main" id="{32875D11-AE84-7B21-2167-B7D6DF232C5E}"/>
                </a:ext>
              </a:extLst>
            </p:cNvPr>
            <p:cNvSpPr/>
            <p:nvPr/>
          </p:nvSpPr>
          <p:spPr>
            <a:xfrm>
              <a:off x="2894855" y="4007334"/>
              <a:ext cx="1635366" cy="680821"/>
            </a:xfrm>
            <a:prstGeom prst="leftArrow">
              <a:avLst/>
            </a:prstGeom>
            <a:solidFill>
              <a:srgbClr val="92D050">
                <a:alpha val="46000"/>
              </a:srgb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 name="TextBox 8">
              <a:extLst>
                <a:ext uri="{FF2B5EF4-FFF2-40B4-BE49-F238E27FC236}">
                  <a16:creationId xmlns:a16="http://schemas.microsoft.com/office/drawing/2014/main" id="{E24BCFD2-84F1-B5A0-8EF3-B35596D31204}"/>
                </a:ext>
              </a:extLst>
            </p:cNvPr>
            <p:cNvSpPr txBox="1"/>
            <p:nvPr/>
          </p:nvSpPr>
          <p:spPr>
            <a:xfrm>
              <a:off x="2672618" y="3976978"/>
              <a:ext cx="2220771" cy="733130"/>
            </a:xfrm>
            <a:prstGeom prst="rect">
              <a:avLst/>
            </a:prstGeom>
            <a:noFill/>
          </p:spPr>
          <p:txBody>
            <a:bodyPr wrap="none" rtlCol="0">
              <a:spAutoFit/>
            </a:bodyPr>
            <a:lstStyle/>
            <a:p>
              <a:r>
                <a:rPr lang="en-US" sz="500" b="1" dirty="0"/>
                <a:t>The Church</a:t>
              </a:r>
            </a:p>
          </p:txBody>
        </p:sp>
        <p:sp>
          <p:nvSpPr>
            <p:cNvPr id="10" name="TextBox 9">
              <a:extLst>
                <a:ext uri="{FF2B5EF4-FFF2-40B4-BE49-F238E27FC236}">
                  <a16:creationId xmlns:a16="http://schemas.microsoft.com/office/drawing/2014/main" id="{B05011BF-79F7-E3BF-FDE7-0196D0CFCCF6}"/>
                </a:ext>
              </a:extLst>
            </p:cNvPr>
            <p:cNvSpPr txBox="1"/>
            <p:nvPr/>
          </p:nvSpPr>
          <p:spPr>
            <a:xfrm>
              <a:off x="3446776" y="1914269"/>
              <a:ext cx="2960552" cy="799779"/>
            </a:xfrm>
            <a:prstGeom prst="rect">
              <a:avLst/>
            </a:prstGeom>
            <a:noFill/>
          </p:spPr>
          <p:txBody>
            <a:bodyPr wrap="none" rtlCol="0">
              <a:spAutoFit/>
            </a:bodyPr>
            <a:lstStyle/>
            <a:p>
              <a:r>
                <a:rPr lang="en-US" sz="600" b="1" dirty="0"/>
                <a:t>Spirit of Christ</a:t>
              </a:r>
            </a:p>
          </p:txBody>
        </p:sp>
        <p:sp>
          <p:nvSpPr>
            <p:cNvPr id="11" name="TextBox 10">
              <a:extLst>
                <a:ext uri="{FF2B5EF4-FFF2-40B4-BE49-F238E27FC236}">
                  <a16:creationId xmlns:a16="http://schemas.microsoft.com/office/drawing/2014/main" id="{277FCDB4-B1A7-92AE-8A28-B0C268B9FC3B}"/>
                </a:ext>
              </a:extLst>
            </p:cNvPr>
            <p:cNvSpPr txBox="1"/>
            <p:nvPr/>
          </p:nvSpPr>
          <p:spPr>
            <a:xfrm>
              <a:off x="3712536" y="5821724"/>
              <a:ext cx="2668908" cy="799779"/>
            </a:xfrm>
            <a:prstGeom prst="rect">
              <a:avLst/>
            </a:prstGeom>
            <a:noFill/>
          </p:spPr>
          <p:txBody>
            <a:bodyPr wrap="none" rtlCol="0">
              <a:spAutoFit/>
            </a:bodyPr>
            <a:lstStyle/>
            <a:p>
              <a:r>
                <a:rPr lang="en-US" sz="600" b="1" dirty="0"/>
                <a:t>Word of God</a:t>
              </a:r>
            </a:p>
          </p:txBody>
        </p:sp>
      </p:grpSp>
    </p:spTree>
    <p:extLst>
      <p:ext uri="{BB962C8B-B14F-4D97-AF65-F5344CB8AC3E}">
        <p14:creationId xmlns:p14="http://schemas.microsoft.com/office/powerpoint/2010/main" val="1864387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686800" cy="838200"/>
          </a:xfrm>
        </p:spPr>
        <p:txBody>
          <a:bodyPr/>
          <a:lstStyle/>
          <a:p>
            <a:r>
              <a:rPr lang="en-US" dirty="0"/>
              <a:t>Matthew 20:20-28</a:t>
            </a:r>
          </a:p>
        </p:txBody>
      </p:sp>
      <p:sp>
        <p:nvSpPr>
          <p:cNvPr id="3" name="Content Placeholder 2"/>
          <p:cNvSpPr>
            <a:spLocks noGrp="1"/>
          </p:cNvSpPr>
          <p:nvPr>
            <p:ph idx="1"/>
          </p:nvPr>
        </p:nvSpPr>
        <p:spPr>
          <a:xfrm>
            <a:off x="304800" y="2286000"/>
            <a:ext cx="8686800" cy="3794125"/>
          </a:xfrm>
        </p:spPr>
        <p:txBody>
          <a:bodyPr>
            <a:normAutofit fontScale="92500" lnSpcReduction="20000"/>
          </a:bodyPr>
          <a:lstStyle/>
          <a:p>
            <a:pPr>
              <a:lnSpc>
                <a:spcPct val="110000"/>
              </a:lnSpc>
              <a:buNone/>
            </a:pPr>
            <a:r>
              <a:rPr lang="en-US" b="1" dirty="0">
                <a:solidFill>
                  <a:srgbClr val="C00000"/>
                </a:solidFill>
                <a:latin typeface="+mj-lt"/>
              </a:rPr>
              <a:t>Understand </a:t>
            </a:r>
            <a:r>
              <a:rPr lang="en-US" b="1" u="sng" dirty="0">
                <a:solidFill>
                  <a:srgbClr val="C00000"/>
                </a:solidFill>
                <a:latin typeface="+mj-lt"/>
              </a:rPr>
              <a:t>Authority</a:t>
            </a:r>
            <a:r>
              <a:rPr lang="en-US" b="1" dirty="0">
                <a:solidFill>
                  <a:srgbClr val="C00000"/>
                </a:solidFill>
                <a:latin typeface="+mj-lt"/>
              </a:rPr>
              <a:t> (25-26)</a:t>
            </a:r>
            <a:r>
              <a:rPr lang="en-US" dirty="0">
                <a:solidFill>
                  <a:srgbClr val="C00000"/>
                </a:solidFill>
                <a:latin typeface="+mj-lt"/>
              </a:rPr>
              <a:t> </a:t>
            </a:r>
            <a:r>
              <a:rPr lang="en-US" dirty="0">
                <a:solidFill>
                  <a:schemeClr val="tx1"/>
                </a:solidFill>
              </a:rPr>
              <a:t>But Jesus called them unto him, and said, Ye know that the princes of the </a:t>
            </a:r>
            <a:r>
              <a:rPr lang="en-US" b="1" u="sng" dirty="0">
                <a:solidFill>
                  <a:schemeClr val="tx1"/>
                </a:solidFill>
              </a:rPr>
              <a:t>Gentiles exercise dominion </a:t>
            </a:r>
            <a:r>
              <a:rPr lang="en-US" sz="2600" b="1" dirty="0">
                <a:solidFill>
                  <a:srgbClr val="C00000"/>
                </a:solidFill>
              </a:rPr>
              <a:t>(</a:t>
            </a:r>
            <a:r>
              <a:rPr lang="en-US" sz="2600" b="1" i="1" dirty="0" err="1">
                <a:solidFill>
                  <a:srgbClr val="C00000"/>
                </a:solidFill>
              </a:rPr>
              <a:t>Katakurieuo</a:t>
            </a:r>
            <a:r>
              <a:rPr lang="en-US" sz="2600" b="1" i="1" dirty="0">
                <a:solidFill>
                  <a:srgbClr val="C00000"/>
                </a:solidFill>
              </a:rPr>
              <a:t> - </a:t>
            </a:r>
            <a:r>
              <a:rPr lang="en-US" sz="2600" b="1" dirty="0">
                <a:solidFill>
                  <a:srgbClr val="C00000"/>
                </a:solidFill>
              </a:rPr>
              <a:t>to bring under one's power, to subject one's self, to subdue, master to hold in subjection, to be master of, exercise lordship over) </a:t>
            </a:r>
            <a:r>
              <a:rPr lang="en-US" dirty="0">
                <a:solidFill>
                  <a:schemeClr val="tx1"/>
                </a:solidFill>
              </a:rPr>
              <a:t>over them, and they that are </a:t>
            </a:r>
            <a:r>
              <a:rPr lang="en-US" b="1" u="sng" dirty="0">
                <a:solidFill>
                  <a:schemeClr val="tx1"/>
                </a:solidFill>
              </a:rPr>
              <a:t>great exercise authority</a:t>
            </a:r>
            <a:r>
              <a:rPr lang="en-US" dirty="0">
                <a:solidFill>
                  <a:schemeClr val="tx1"/>
                </a:solidFill>
              </a:rPr>
              <a:t> </a:t>
            </a:r>
            <a:r>
              <a:rPr lang="en-US" sz="2600" b="1" dirty="0">
                <a:solidFill>
                  <a:srgbClr val="C00000"/>
                </a:solidFill>
              </a:rPr>
              <a:t>(</a:t>
            </a:r>
            <a:r>
              <a:rPr lang="en-US" sz="2600" b="1" i="1" dirty="0" err="1">
                <a:solidFill>
                  <a:srgbClr val="C00000"/>
                </a:solidFill>
              </a:rPr>
              <a:t>Katexousiazo</a:t>
            </a:r>
            <a:r>
              <a:rPr lang="en-US" sz="2600" b="1" i="1" dirty="0">
                <a:solidFill>
                  <a:srgbClr val="C00000"/>
                </a:solidFill>
              </a:rPr>
              <a:t> - </a:t>
            </a:r>
            <a:r>
              <a:rPr lang="en-US" sz="2600" b="1" dirty="0">
                <a:solidFill>
                  <a:srgbClr val="C00000"/>
                </a:solidFill>
              </a:rPr>
              <a:t>to exercise authority, wield power)</a:t>
            </a:r>
            <a:r>
              <a:rPr lang="en-US" sz="2600" dirty="0"/>
              <a:t> </a:t>
            </a:r>
            <a:r>
              <a:rPr lang="en-US" dirty="0">
                <a:solidFill>
                  <a:schemeClr val="tx1"/>
                </a:solidFill>
              </a:rPr>
              <a:t>upon them. </a:t>
            </a:r>
            <a:r>
              <a:rPr lang="en-US" b="1" i="1" u="sng" dirty="0">
                <a:solidFill>
                  <a:schemeClr val="tx1"/>
                </a:solidFill>
              </a:rPr>
              <a:t>26</a:t>
            </a:r>
            <a:r>
              <a:rPr lang="en-US" b="1" u="sng" dirty="0">
                <a:solidFill>
                  <a:schemeClr val="tx1"/>
                </a:solidFill>
              </a:rPr>
              <a:t>But it shall not be so among you</a:t>
            </a:r>
            <a:r>
              <a:rPr lang="en-US" dirty="0">
                <a:solidFill>
                  <a:schemeClr val="tx1"/>
                </a:solidFill>
              </a:rPr>
              <a:t>:  </a:t>
            </a:r>
            <a:r>
              <a:rPr lang="en-US" sz="2000" i="1" dirty="0">
                <a:solidFill>
                  <a:srgbClr val="C00000"/>
                </a:solidFill>
              </a:rPr>
              <a:t>(See model on V25-26)</a:t>
            </a:r>
          </a:p>
          <a:p>
            <a:pPr lvl="0">
              <a:buNone/>
            </a:pPr>
            <a:endParaRPr lang="en-US" dirty="0">
              <a:solidFill>
                <a:schemeClr val="tx1"/>
              </a:solidFill>
            </a:endParaRPr>
          </a:p>
          <a:p>
            <a:pPr>
              <a:buNone/>
            </a:pPr>
            <a:endParaRPr lang="en-US" dirty="0"/>
          </a:p>
        </p:txBody>
      </p:sp>
      <p:sp>
        <p:nvSpPr>
          <p:cNvPr id="4" name="Slide Number Placeholder 3"/>
          <p:cNvSpPr>
            <a:spLocks noGrp="1"/>
          </p:cNvSpPr>
          <p:nvPr>
            <p:ph type="sldNum" sz="quarter" idx="12"/>
          </p:nvPr>
        </p:nvSpPr>
        <p:spPr/>
        <p:txBody>
          <a:bodyPr/>
          <a:lstStyle/>
          <a:p>
            <a:fld id="{12B5688F-7ACC-4718-B10C-198726840C5D}"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686800" cy="838200"/>
          </a:xfrm>
        </p:spPr>
        <p:txBody>
          <a:bodyPr>
            <a:normAutofit/>
          </a:bodyPr>
          <a:lstStyle/>
          <a:p>
            <a:r>
              <a:rPr lang="en-US" dirty="0"/>
              <a:t>Matthew 20:20-28</a:t>
            </a:r>
            <a:endParaRPr lang="en-US" dirty="0">
              <a:solidFill>
                <a:schemeClr val="bg2">
                  <a:lumMod val="50000"/>
                </a:schemeClr>
              </a:solidFill>
            </a:endParaRPr>
          </a:p>
        </p:txBody>
      </p:sp>
      <p:sp>
        <p:nvSpPr>
          <p:cNvPr id="3" name="Content Placeholder 2"/>
          <p:cNvSpPr>
            <a:spLocks noGrp="1"/>
          </p:cNvSpPr>
          <p:nvPr>
            <p:ph idx="1"/>
          </p:nvPr>
        </p:nvSpPr>
        <p:spPr>
          <a:xfrm>
            <a:off x="533400" y="1981200"/>
            <a:ext cx="8382000" cy="3840163"/>
          </a:xfrm>
        </p:spPr>
        <p:txBody>
          <a:bodyPr>
            <a:normAutofit fontScale="85000" lnSpcReduction="10000"/>
          </a:bodyPr>
          <a:lstStyle/>
          <a:p>
            <a:pPr marL="0" indent="0">
              <a:buNone/>
            </a:pPr>
            <a:r>
              <a:rPr lang="en-US" b="1" dirty="0">
                <a:solidFill>
                  <a:srgbClr val="C00000"/>
                </a:solidFill>
              </a:rPr>
              <a:t>Understand </a:t>
            </a:r>
            <a:r>
              <a:rPr lang="en-US" b="1" u="sng" dirty="0">
                <a:solidFill>
                  <a:srgbClr val="C00000"/>
                </a:solidFill>
              </a:rPr>
              <a:t>Authority</a:t>
            </a:r>
            <a:r>
              <a:rPr lang="en-US" b="1" dirty="0">
                <a:solidFill>
                  <a:srgbClr val="C00000"/>
                </a:solidFill>
              </a:rPr>
              <a:t> (25-26)</a:t>
            </a:r>
            <a:r>
              <a:rPr lang="en-US" dirty="0">
                <a:solidFill>
                  <a:srgbClr val="C00000"/>
                </a:solidFill>
              </a:rPr>
              <a:t> </a:t>
            </a:r>
          </a:p>
          <a:p>
            <a:pPr>
              <a:buFont typeface="Wingdings" pitchFamily="2" charset="2"/>
              <a:buChar char="ü"/>
            </a:pPr>
            <a:r>
              <a:rPr lang="en-US" dirty="0">
                <a:solidFill>
                  <a:schemeClr val="tx1"/>
                </a:solidFill>
              </a:rPr>
              <a:t>Obedience to God manifests in obedience to His sent Leaders</a:t>
            </a:r>
            <a:r>
              <a:rPr lang="en-US" sz="2400" dirty="0">
                <a:solidFill>
                  <a:schemeClr val="tx1"/>
                </a:solidFill>
              </a:rPr>
              <a:t>.   </a:t>
            </a:r>
            <a:r>
              <a:rPr lang="en-US" sz="2400" b="1" dirty="0">
                <a:solidFill>
                  <a:srgbClr val="C00000"/>
                </a:solidFill>
              </a:rPr>
              <a:t>(Romans 13:1-7)</a:t>
            </a:r>
          </a:p>
          <a:p>
            <a:pPr>
              <a:buFont typeface="Wingdings" pitchFamily="2" charset="2"/>
              <a:buChar char="ü"/>
            </a:pPr>
            <a:r>
              <a:rPr lang="en-US" dirty="0">
                <a:solidFill>
                  <a:schemeClr val="tx1"/>
                </a:solidFill>
              </a:rPr>
              <a:t>To defy His sent Leadership is to defy God Himself.</a:t>
            </a:r>
          </a:p>
          <a:p>
            <a:pPr>
              <a:buFont typeface="Wingdings" pitchFamily="2" charset="2"/>
              <a:buChar char="ü"/>
            </a:pPr>
            <a:r>
              <a:rPr lang="en-US" dirty="0">
                <a:solidFill>
                  <a:schemeClr val="tx1"/>
                </a:solidFill>
              </a:rPr>
              <a:t>Authority, direct or delegated, must be submitted to in general and by situation. </a:t>
            </a:r>
          </a:p>
          <a:p>
            <a:pPr>
              <a:buFont typeface="Wingdings" pitchFamily="2" charset="2"/>
              <a:buChar char="ü"/>
            </a:pPr>
            <a:endParaRPr lang="en-US" dirty="0">
              <a:solidFill>
                <a:schemeClr val="tx1"/>
              </a:solidFill>
            </a:endParaRPr>
          </a:p>
          <a:p>
            <a:pPr marL="0" indent="0" algn="ctr">
              <a:buNone/>
            </a:pPr>
            <a:r>
              <a:rPr lang="en-US" dirty="0">
                <a:solidFill>
                  <a:srgbClr val="C00000"/>
                </a:solidFill>
              </a:rPr>
              <a:t>360°-Mutual Submission - No leaders is esteemed above the next</a:t>
            </a:r>
          </a:p>
          <a:p>
            <a:pPr>
              <a:buNone/>
            </a:pPr>
            <a:endParaRPr lang="en-US" dirty="0"/>
          </a:p>
        </p:txBody>
      </p:sp>
      <p:sp>
        <p:nvSpPr>
          <p:cNvPr id="4" name="Slide Number Placeholder 3"/>
          <p:cNvSpPr>
            <a:spLocks noGrp="1"/>
          </p:cNvSpPr>
          <p:nvPr>
            <p:ph type="sldNum" sz="quarter" idx="12"/>
          </p:nvPr>
        </p:nvSpPr>
        <p:spPr/>
        <p:txBody>
          <a:bodyPr/>
          <a:lstStyle/>
          <a:p>
            <a:fld id="{12B5688F-7ACC-4718-B10C-198726840C5D}"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686800" cy="838200"/>
          </a:xfrm>
        </p:spPr>
        <p:txBody>
          <a:bodyPr/>
          <a:lstStyle/>
          <a:p>
            <a:r>
              <a:rPr lang="en-US" dirty="0"/>
              <a:t>Matthew 20:20-28</a:t>
            </a:r>
          </a:p>
        </p:txBody>
      </p:sp>
      <p:sp>
        <p:nvSpPr>
          <p:cNvPr id="3" name="Content Placeholder 2"/>
          <p:cNvSpPr>
            <a:spLocks noGrp="1"/>
          </p:cNvSpPr>
          <p:nvPr>
            <p:ph idx="1"/>
          </p:nvPr>
        </p:nvSpPr>
        <p:spPr>
          <a:xfrm>
            <a:off x="228600" y="2286000"/>
            <a:ext cx="8686800" cy="3184525"/>
          </a:xfrm>
        </p:spPr>
        <p:txBody>
          <a:bodyPr>
            <a:normAutofit fontScale="92500"/>
          </a:bodyPr>
          <a:lstStyle/>
          <a:p>
            <a:pPr>
              <a:buNone/>
            </a:pPr>
            <a:r>
              <a:rPr lang="en-US" b="1" dirty="0">
                <a:solidFill>
                  <a:srgbClr val="C00000"/>
                </a:solidFill>
              </a:rPr>
              <a:t>Be willing to </a:t>
            </a:r>
            <a:r>
              <a:rPr lang="en-US" b="1" u="sng" dirty="0">
                <a:solidFill>
                  <a:srgbClr val="C00000"/>
                </a:solidFill>
              </a:rPr>
              <a:t>Suffer </a:t>
            </a:r>
            <a:r>
              <a:rPr lang="en-US" b="1" dirty="0">
                <a:solidFill>
                  <a:srgbClr val="C00000"/>
                </a:solidFill>
              </a:rPr>
              <a:t>(v. 22)</a:t>
            </a:r>
            <a:r>
              <a:rPr lang="en-US" dirty="0">
                <a:solidFill>
                  <a:srgbClr val="C00000"/>
                </a:solidFill>
              </a:rPr>
              <a:t>  </a:t>
            </a:r>
            <a:r>
              <a:rPr lang="en-US" dirty="0">
                <a:solidFill>
                  <a:schemeClr val="tx1"/>
                </a:solidFill>
              </a:rPr>
              <a:t>But Jesus answered and said, Ye know not what ye ask. Are ye </a:t>
            </a:r>
            <a:r>
              <a:rPr lang="en-US" b="1" u="sng" dirty="0">
                <a:solidFill>
                  <a:schemeClr val="tx1"/>
                </a:solidFill>
              </a:rPr>
              <a:t>able to drink of the cup</a:t>
            </a:r>
            <a:r>
              <a:rPr lang="en-US" dirty="0">
                <a:solidFill>
                  <a:schemeClr val="tx1"/>
                </a:solidFill>
              </a:rPr>
              <a:t>  </a:t>
            </a:r>
            <a:r>
              <a:rPr lang="en-US" sz="2800" b="1" dirty="0">
                <a:solidFill>
                  <a:srgbClr val="C00000"/>
                </a:solidFill>
              </a:rPr>
              <a:t>(a cup, a drinking vessel metaph. one's lot or experience, whether joyous or adverse, divine appointments, whether favorable or unfavorable, are likened to a cup which God presents one to drink: so of prosperity and adversity ) </a:t>
            </a:r>
            <a:r>
              <a:rPr lang="en-US" dirty="0">
                <a:solidFill>
                  <a:schemeClr val="tx1"/>
                </a:solidFill>
              </a:rPr>
              <a:t>….</a:t>
            </a:r>
          </a:p>
          <a:p>
            <a:pPr>
              <a:buNone/>
            </a:pPr>
            <a:endParaRPr lang="en-US" dirty="0"/>
          </a:p>
        </p:txBody>
      </p:sp>
      <p:sp>
        <p:nvSpPr>
          <p:cNvPr id="4" name="Slide Number Placeholder 3"/>
          <p:cNvSpPr>
            <a:spLocks noGrp="1"/>
          </p:cNvSpPr>
          <p:nvPr>
            <p:ph type="sldNum" sz="quarter" idx="12"/>
          </p:nvPr>
        </p:nvSpPr>
        <p:spPr/>
        <p:txBody>
          <a:bodyPr/>
          <a:lstStyle/>
          <a:p>
            <a:fld id="{12B5688F-7ACC-4718-B10C-198726840C5D}" type="slidenum">
              <a:rPr lang="en-US" smtClean="0"/>
              <a:pPr/>
              <a:t>14</a:t>
            </a:fld>
            <a:endParaRPr lang="en-US"/>
          </a:p>
        </p:txBody>
      </p:sp>
      <p:grpSp>
        <p:nvGrpSpPr>
          <p:cNvPr id="5" name="Group 4">
            <a:extLst>
              <a:ext uri="{FF2B5EF4-FFF2-40B4-BE49-F238E27FC236}">
                <a16:creationId xmlns:a16="http://schemas.microsoft.com/office/drawing/2014/main" id="{6ED37C89-FAC9-10C3-A6D3-97CC430531FB}"/>
              </a:ext>
            </a:extLst>
          </p:cNvPr>
          <p:cNvGrpSpPr/>
          <p:nvPr/>
        </p:nvGrpSpPr>
        <p:grpSpPr>
          <a:xfrm>
            <a:off x="7086600" y="5615381"/>
            <a:ext cx="1143001" cy="1086883"/>
            <a:chOff x="2408712" y="1914269"/>
            <a:chExt cx="5072042" cy="4707234"/>
          </a:xfrm>
        </p:grpSpPr>
        <p:sp>
          <p:nvSpPr>
            <p:cNvPr id="6" name="Oval 5">
              <a:extLst>
                <a:ext uri="{FF2B5EF4-FFF2-40B4-BE49-F238E27FC236}">
                  <a16:creationId xmlns:a16="http://schemas.microsoft.com/office/drawing/2014/main" id="{4A983710-53B2-8D02-E335-C45D404FEE8A}"/>
                </a:ext>
              </a:extLst>
            </p:cNvPr>
            <p:cNvSpPr/>
            <p:nvPr/>
          </p:nvSpPr>
          <p:spPr>
            <a:xfrm>
              <a:off x="2408712" y="2015696"/>
              <a:ext cx="5072042" cy="4458256"/>
            </a:xfrm>
            <a:prstGeom prst="ellipse">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dirty="0"/>
            </a:p>
          </p:txBody>
        </p:sp>
        <p:grpSp>
          <p:nvGrpSpPr>
            <p:cNvPr id="7" name="Group 6">
              <a:extLst>
                <a:ext uri="{FF2B5EF4-FFF2-40B4-BE49-F238E27FC236}">
                  <a16:creationId xmlns:a16="http://schemas.microsoft.com/office/drawing/2014/main" id="{4CD1AEBC-7FD5-2667-EFCA-7DCB2BDED2A4}"/>
                </a:ext>
              </a:extLst>
            </p:cNvPr>
            <p:cNvGrpSpPr/>
            <p:nvPr/>
          </p:nvGrpSpPr>
          <p:grpSpPr>
            <a:xfrm>
              <a:off x="2786399" y="2489696"/>
              <a:ext cx="4247647" cy="3628237"/>
              <a:chOff x="1576571" y="1100014"/>
              <a:chExt cx="5895068" cy="5001588"/>
            </a:xfrm>
          </p:grpSpPr>
          <p:sp>
            <p:nvSpPr>
              <p:cNvPr id="12" name="Oval 11">
                <a:extLst>
                  <a:ext uri="{FF2B5EF4-FFF2-40B4-BE49-F238E27FC236}">
                    <a16:creationId xmlns:a16="http://schemas.microsoft.com/office/drawing/2014/main" id="{54107AFB-4E44-55F8-DEE4-48A3683B17FD}"/>
                  </a:ext>
                </a:extLst>
              </p:cNvPr>
              <p:cNvSpPr/>
              <p:nvPr/>
            </p:nvSpPr>
            <p:spPr>
              <a:xfrm>
                <a:off x="1623289" y="1100014"/>
                <a:ext cx="5848350" cy="5001588"/>
              </a:xfrm>
              <a:prstGeom prst="ellipse">
                <a:avLst/>
              </a:prstGeom>
              <a:solidFill>
                <a:schemeClr val="bg2">
                  <a:alpha val="60349"/>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13" name="Quad Arrow 12">
                <a:extLst>
                  <a:ext uri="{FF2B5EF4-FFF2-40B4-BE49-F238E27FC236}">
                    <a16:creationId xmlns:a16="http://schemas.microsoft.com/office/drawing/2014/main" id="{E4032FB3-82D9-7864-254A-17134009F107}"/>
                  </a:ext>
                </a:extLst>
              </p:cNvPr>
              <p:cNvSpPr/>
              <p:nvPr/>
            </p:nvSpPr>
            <p:spPr>
              <a:xfrm>
                <a:off x="1576571" y="2199098"/>
                <a:ext cx="5848350" cy="2946345"/>
              </a:xfrm>
              <a:prstGeom prst="quadArrow">
                <a:avLst/>
              </a:prstGeom>
              <a:solidFill>
                <a:schemeClr val="bg1"/>
              </a:solidFill>
              <a:ln w="95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b="1" dirty="0">
                  <a:ln w="22225">
                    <a:solidFill>
                      <a:schemeClr val="accent2"/>
                    </a:solidFill>
                    <a:prstDash val="solid"/>
                  </a:ln>
                  <a:solidFill>
                    <a:schemeClr val="accent2">
                      <a:lumMod val="40000"/>
                      <a:lumOff val="60000"/>
                    </a:schemeClr>
                  </a:solidFill>
                </a:endParaRPr>
              </a:p>
            </p:txBody>
          </p:sp>
          <p:sp>
            <p:nvSpPr>
              <p:cNvPr id="14" name="TextBox 13">
                <a:extLst>
                  <a:ext uri="{FF2B5EF4-FFF2-40B4-BE49-F238E27FC236}">
                    <a16:creationId xmlns:a16="http://schemas.microsoft.com/office/drawing/2014/main" id="{3FF5697A-3618-7691-6C71-E1A586350ACE}"/>
                  </a:ext>
                </a:extLst>
              </p:cNvPr>
              <p:cNvSpPr txBox="1"/>
              <p:nvPr/>
            </p:nvSpPr>
            <p:spPr>
              <a:xfrm>
                <a:off x="2728092" y="1257940"/>
                <a:ext cx="3457223" cy="1102509"/>
              </a:xfrm>
              <a:prstGeom prst="rect">
                <a:avLst/>
              </a:prstGeom>
              <a:noFill/>
            </p:spPr>
            <p:txBody>
              <a:bodyPr wrap="none" rtlCol="0">
                <a:spAutoFit/>
              </a:bodyPr>
              <a:lstStyle/>
              <a:p>
                <a:r>
                  <a:rPr lang="en-US" sz="600" b="1" dirty="0"/>
                  <a:t>Leadership</a:t>
                </a:r>
              </a:p>
            </p:txBody>
          </p:sp>
          <p:sp>
            <p:nvSpPr>
              <p:cNvPr id="15" name="TextBox 14">
                <a:extLst>
                  <a:ext uri="{FF2B5EF4-FFF2-40B4-BE49-F238E27FC236}">
                    <a16:creationId xmlns:a16="http://schemas.microsoft.com/office/drawing/2014/main" id="{A2BEF9B2-1471-F80A-FB79-AD9A8D0E7886}"/>
                  </a:ext>
                </a:extLst>
              </p:cNvPr>
              <p:cNvSpPr txBox="1"/>
              <p:nvPr/>
            </p:nvSpPr>
            <p:spPr>
              <a:xfrm>
                <a:off x="3315486" y="4817591"/>
                <a:ext cx="2282435" cy="1102509"/>
              </a:xfrm>
              <a:prstGeom prst="rect">
                <a:avLst/>
              </a:prstGeom>
              <a:noFill/>
            </p:spPr>
            <p:txBody>
              <a:bodyPr wrap="none" rtlCol="0">
                <a:spAutoFit/>
              </a:bodyPr>
              <a:lstStyle/>
              <a:p>
                <a:r>
                  <a:rPr lang="en-US" sz="600" b="1" dirty="0"/>
                  <a:t>Team</a:t>
                </a:r>
              </a:p>
            </p:txBody>
          </p:sp>
          <p:sp>
            <p:nvSpPr>
              <p:cNvPr id="16" name="TextBox 15">
                <a:extLst>
                  <a:ext uri="{FF2B5EF4-FFF2-40B4-BE49-F238E27FC236}">
                    <a16:creationId xmlns:a16="http://schemas.microsoft.com/office/drawing/2014/main" id="{9A14ECED-0BEA-2605-8EE8-C1C859FE72F0}"/>
                  </a:ext>
                </a:extLst>
              </p:cNvPr>
              <p:cNvSpPr txBox="1"/>
              <p:nvPr/>
            </p:nvSpPr>
            <p:spPr>
              <a:xfrm>
                <a:off x="4693554" y="3063044"/>
                <a:ext cx="2321923" cy="1102509"/>
              </a:xfrm>
              <a:prstGeom prst="rect">
                <a:avLst/>
              </a:prstGeom>
              <a:noFill/>
            </p:spPr>
            <p:txBody>
              <a:bodyPr wrap="none" rtlCol="0">
                <a:spAutoFit/>
              </a:bodyPr>
              <a:lstStyle/>
              <a:p>
                <a:r>
                  <a:rPr lang="en-US" sz="600" b="1" dirty="0"/>
                  <a:t>Peers</a:t>
                </a:r>
              </a:p>
            </p:txBody>
          </p:sp>
          <p:sp>
            <p:nvSpPr>
              <p:cNvPr id="17" name="Oval 16">
                <a:extLst>
                  <a:ext uri="{FF2B5EF4-FFF2-40B4-BE49-F238E27FC236}">
                    <a16:creationId xmlns:a16="http://schemas.microsoft.com/office/drawing/2014/main" id="{5B4B6C70-C551-9AD4-10DF-561C257F73C8}"/>
                  </a:ext>
                </a:extLst>
              </p:cNvPr>
              <p:cNvSpPr/>
              <p:nvPr/>
            </p:nvSpPr>
            <p:spPr>
              <a:xfrm>
                <a:off x="4100519" y="3329432"/>
                <a:ext cx="903480" cy="755492"/>
              </a:xfrm>
              <a:prstGeom prst="ellipse">
                <a:avLst/>
              </a:prstGeom>
              <a:solidFill>
                <a:schemeClr val="tx2">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C00000"/>
                    </a:solidFill>
                  </a:rPr>
                  <a:t>!</a:t>
                </a:r>
              </a:p>
            </p:txBody>
          </p:sp>
        </p:grpSp>
        <p:sp>
          <p:nvSpPr>
            <p:cNvPr id="8" name="Left Arrow 7">
              <a:extLst>
                <a:ext uri="{FF2B5EF4-FFF2-40B4-BE49-F238E27FC236}">
                  <a16:creationId xmlns:a16="http://schemas.microsoft.com/office/drawing/2014/main" id="{F6A00B2F-5441-4704-98F4-5C226EF9A6D6}"/>
                </a:ext>
              </a:extLst>
            </p:cNvPr>
            <p:cNvSpPr/>
            <p:nvPr/>
          </p:nvSpPr>
          <p:spPr>
            <a:xfrm>
              <a:off x="2894855" y="4007334"/>
              <a:ext cx="1635366" cy="680821"/>
            </a:xfrm>
            <a:prstGeom prst="leftArrow">
              <a:avLst/>
            </a:prstGeom>
            <a:solidFill>
              <a:srgbClr val="92D050">
                <a:alpha val="46000"/>
              </a:srgb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 name="TextBox 8">
              <a:extLst>
                <a:ext uri="{FF2B5EF4-FFF2-40B4-BE49-F238E27FC236}">
                  <a16:creationId xmlns:a16="http://schemas.microsoft.com/office/drawing/2014/main" id="{F95C49D5-F8A2-AC5C-2968-16C9667B52C4}"/>
                </a:ext>
              </a:extLst>
            </p:cNvPr>
            <p:cNvSpPr txBox="1"/>
            <p:nvPr/>
          </p:nvSpPr>
          <p:spPr>
            <a:xfrm>
              <a:off x="2672618" y="3976978"/>
              <a:ext cx="2220771" cy="733130"/>
            </a:xfrm>
            <a:prstGeom prst="rect">
              <a:avLst/>
            </a:prstGeom>
            <a:noFill/>
          </p:spPr>
          <p:txBody>
            <a:bodyPr wrap="none" rtlCol="0">
              <a:spAutoFit/>
            </a:bodyPr>
            <a:lstStyle/>
            <a:p>
              <a:r>
                <a:rPr lang="en-US" sz="500" b="1" dirty="0"/>
                <a:t>The Church</a:t>
              </a:r>
            </a:p>
          </p:txBody>
        </p:sp>
        <p:sp>
          <p:nvSpPr>
            <p:cNvPr id="10" name="TextBox 9">
              <a:extLst>
                <a:ext uri="{FF2B5EF4-FFF2-40B4-BE49-F238E27FC236}">
                  <a16:creationId xmlns:a16="http://schemas.microsoft.com/office/drawing/2014/main" id="{86446E55-7E3D-AEE9-C9F0-B624ED1B3AE0}"/>
                </a:ext>
              </a:extLst>
            </p:cNvPr>
            <p:cNvSpPr txBox="1"/>
            <p:nvPr/>
          </p:nvSpPr>
          <p:spPr>
            <a:xfrm>
              <a:off x="3446776" y="1914269"/>
              <a:ext cx="2960552" cy="799779"/>
            </a:xfrm>
            <a:prstGeom prst="rect">
              <a:avLst/>
            </a:prstGeom>
            <a:noFill/>
          </p:spPr>
          <p:txBody>
            <a:bodyPr wrap="none" rtlCol="0">
              <a:spAutoFit/>
            </a:bodyPr>
            <a:lstStyle/>
            <a:p>
              <a:r>
                <a:rPr lang="en-US" sz="600" b="1" dirty="0"/>
                <a:t>Spirit of Christ</a:t>
              </a:r>
            </a:p>
          </p:txBody>
        </p:sp>
        <p:sp>
          <p:nvSpPr>
            <p:cNvPr id="11" name="TextBox 10">
              <a:extLst>
                <a:ext uri="{FF2B5EF4-FFF2-40B4-BE49-F238E27FC236}">
                  <a16:creationId xmlns:a16="http://schemas.microsoft.com/office/drawing/2014/main" id="{E1308990-2A15-8B29-FCEA-560ABE6BB6B1}"/>
                </a:ext>
              </a:extLst>
            </p:cNvPr>
            <p:cNvSpPr txBox="1"/>
            <p:nvPr/>
          </p:nvSpPr>
          <p:spPr>
            <a:xfrm>
              <a:off x="3712536" y="5821724"/>
              <a:ext cx="2668908" cy="799779"/>
            </a:xfrm>
            <a:prstGeom prst="rect">
              <a:avLst/>
            </a:prstGeom>
            <a:noFill/>
          </p:spPr>
          <p:txBody>
            <a:bodyPr wrap="none" rtlCol="0">
              <a:spAutoFit/>
            </a:bodyPr>
            <a:lstStyle/>
            <a:p>
              <a:r>
                <a:rPr lang="en-US" sz="600" b="1" dirty="0"/>
                <a:t>Word of God</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686800" cy="838200"/>
          </a:xfrm>
        </p:spPr>
        <p:txBody>
          <a:bodyPr/>
          <a:lstStyle/>
          <a:p>
            <a:r>
              <a:rPr lang="en-US" dirty="0">
                <a:solidFill>
                  <a:schemeClr val="bg2">
                    <a:lumMod val="50000"/>
                  </a:schemeClr>
                </a:solidFill>
              </a:rPr>
              <a:t>Matthew 20:20-28</a:t>
            </a:r>
          </a:p>
        </p:txBody>
      </p:sp>
      <p:sp>
        <p:nvSpPr>
          <p:cNvPr id="3" name="Content Placeholder 2"/>
          <p:cNvSpPr>
            <a:spLocks noGrp="1"/>
          </p:cNvSpPr>
          <p:nvPr>
            <p:ph idx="1"/>
          </p:nvPr>
        </p:nvSpPr>
        <p:spPr>
          <a:xfrm>
            <a:off x="228600" y="2057400"/>
            <a:ext cx="8686800" cy="3184525"/>
          </a:xfrm>
        </p:spPr>
        <p:txBody>
          <a:bodyPr>
            <a:normAutofit/>
          </a:bodyPr>
          <a:lstStyle/>
          <a:p>
            <a:pPr>
              <a:buNone/>
            </a:pPr>
            <a:r>
              <a:rPr lang="en-US" b="1" dirty="0">
                <a:solidFill>
                  <a:srgbClr val="C00000"/>
                </a:solidFill>
                <a:latin typeface="+mj-lt"/>
              </a:rPr>
              <a:t>Be willing to </a:t>
            </a:r>
            <a:r>
              <a:rPr lang="en-US" b="1" u="sng" dirty="0">
                <a:solidFill>
                  <a:srgbClr val="C00000"/>
                </a:solidFill>
                <a:latin typeface="+mj-lt"/>
              </a:rPr>
              <a:t>Suffer </a:t>
            </a:r>
            <a:r>
              <a:rPr lang="en-US" b="1" dirty="0">
                <a:solidFill>
                  <a:srgbClr val="C00000"/>
                </a:solidFill>
                <a:latin typeface="+mj-lt"/>
              </a:rPr>
              <a:t>(v. 22)</a:t>
            </a:r>
            <a:r>
              <a:rPr lang="en-US" dirty="0">
                <a:solidFill>
                  <a:srgbClr val="C00000"/>
                </a:solidFill>
                <a:latin typeface="+mj-lt"/>
              </a:rPr>
              <a:t>  </a:t>
            </a:r>
            <a:r>
              <a:rPr lang="en-US" dirty="0">
                <a:solidFill>
                  <a:schemeClr val="tx1"/>
                </a:solidFill>
              </a:rPr>
              <a:t>…  that I shall drink of, and to </a:t>
            </a:r>
            <a:r>
              <a:rPr lang="en-US" b="1" u="sng" dirty="0">
                <a:solidFill>
                  <a:schemeClr val="tx1"/>
                </a:solidFill>
              </a:rPr>
              <a:t>be baptized with the baptism</a:t>
            </a:r>
            <a:r>
              <a:rPr lang="en-US" b="1" dirty="0">
                <a:solidFill>
                  <a:schemeClr val="tx1"/>
                </a:solidFill>
              </a:rPr>
              <a:t>  </a:t>
            </a:r>
            <a:r>
              <a:rPr lang="en-US" sz="2600" b="1" dirty="0">
                <a:solidFill>
                  <a:srgbClr val="C00000"/>
                </a:solidFill>
              </a:rPr>
              <a:t>(immersion, submersion  - </a:t>
            </a:r>
            <a:r>
              <a:rPr lang="en-US" sz="2600" b="1" u="sng" dirty="0">
                <a:solidFill>
                  <a:srgbClr val="C00000"/>
                </a:solidFill>
              </a:rPr>
              <a:t>of calamities </a:t>
            </a:r>
            <a:r>
              <a:rPr lang="en-US" sz="2600" b="1" dirty="0">
                <a:solidFill>
                  <a:srgbClr val="C00000"/>
                </a:solidFill>
              </a:rPr>
              <a:t>and afflictions with which one is quite overwhelmed) </a:t>
            </a:r>
            <a:r>
              <a:rPr lang="en-US" dirty="0">
                <a:solidFill>
                  <a:schemeClr val="tx1"/>
                </a:solidFill>
              </a:rPr>
              <a:t>that I am baptized with? They say unto him, </a:t>
            </a:r>
            <a:r>
              <a:rPr lang="en-US" u="sng" dirty="0">
                <a:solidFill>
                  <a:schemeClr val="tx1"/>
                </a:solidFill>
              </a:rPr>
              <a:t>We are able.</a:t>
            </a:r>
          </a:p>
          <a:p>
            <a:pPr>
              <a:buNone/>
            </a:pPr>
            <a:endParaRPr lang="en-US" dirty="0"/>
          </a:p>
        </p:txBody>
      </p:sp>
      <p:sp>
        <p:nvSpPr>
          <p:cNvPr id="4" name="Slide Number Placeholder 3"/>
          <p:cNvSpPr>
            <a:spLocks noGrp="1"/>
          </p:cNvSpPr>
          <p:nvPr>
            <p:ph type="sldNum" sz="quarter" idx="12"/>
          </p:nvPr>
        </p:nvSpPr>
        <p:spPr/>
        <p:txBody>
          <a:bodyPr/>
          <a:lstStyle/>
          <a:p>
            <a:fld id="{12B5688F-7ACC-4718-B10C-198726840C5D}"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686800" cy="838200"/>
          </a:xfrm>
        </p:spPr>
        <p:txBody>
          <a:bodyPr>
            <a:normAutofit/>
          </a:bodyPr>
          <a:lstStyle/>
          <a:p>
            <a:r>
              <a:rPr lang="en-US" dirty="0">
                <a:solidFill>
                  <a:schemeClr val="bg2">
                    <a:lumMod val="50000"/>
                  </a:schemeClr>
                </a:solidFill>
              </a:rPr>
              <a:t>Matthew 20:20-28</a:t>
            </a:r>
          </a:p>
        </p:txBody>
      </p:sp>
      <p:sp>
        <p:nvSpPr>
          <p:cNvPr id="3" name="Content Placeholder 2"/>
          <p:cNvSpPr>
            <a:spLocks noGrp="1"/>
          </p:cNvSpPr>
          <p:nvPr>
            <p:ph idx="1"/>
          </p:nvPr>
        </p:nvSpPr>
        <p:spPr>
          <a:xfrm>
            <a:off x="304800" y="1905000"/>
            <a:ext cx="8229600" cy="4525963"/>
          </a:xfrm>
        </p:spPr>
        <p:txBody>
          <a:bodyPr>
            <a:normAutofit lnSpcReduction="10000"/>
          </a:bodyPr>
          <a:lstStyle/>
          <a:p>
            <a:pPr marL="0" indent="0">
              <a:buNone/>
            </a:pPr>
            <a:r>
              <a:rPr lang="en-US" b="1" dirty="0">
                <a:solidFill>
                  <a:srgbClr val="C00000"/>
                </a:solidFill>
              </a:rPr>
              <a:t>Be willing to </a:t>
            </a:r>
            <a:r>
              <a:rPr lang="en-US" b="1" u="sng" dirty="0">
                <a:solidFill>
                  <a:srgbClr val="C00000"/>
                </a:solidFill>
              </a:rPr>
              <a:t>Suffer </a:t>
            </a:r>
            <a:r>
              <a:rPr lang="en-US" b="1" dirty="0">
                <a:solidFill>
                  <a:srgbClr val="C00000"/>
                </a:solidFill>
              </a:rPr>
              <a:t>(v. 22)</a:t>
            </a:r>
            <a:r>
              <a:rPr lang="en-US" dirty="0">
                <a:solidFill>
                  <a:srgbClr val="C00000"/>
                </a:solidFill>
              </a:rPr>
              <a:t> </a:t>
            </a:r>
          </a:p>
          <a:p>
            <a:pPr>
              <a:buFont typeface="Wingdings" pitchFamily="2" charset="2"/>
              <a:buChar char="ü"/>
            </a:pPr>
            <a:r>
              <a:rPr lang="en-US" dirty="0">
                <a:solidFill>
                  <a:schemeClr val="tx1"/>
                </a:solidFill>
              </a:rPr>
              <a:t>Leadership costs!  </a:t>
            </a:r>
            <a:r>
              <a:rPr lang="en-US" sz="2400" b="1" dirty="0">
                <a:solidFill>
                  <a:srgbClr val="C00000"/>
                </a:solidFill>
              </a:rPr>
              <a:t>(2 Timothy 2:11)</a:t>
            </a:r>
          </a:p>
          <a:p>
            <a:pPr>
              <a:buFont typeface="Wingdings" pitchFamily="2" charset="2"/>
              <a:buChar char="ü"/>
            </a:pPr>
            <a:r>
              <a:rPr lang="en-US" dirty="0">
                <a:solidFill>
                  <a:schemeClr val="tx1"/>
                </a:solidFill>
              </a:rPr>
              <a:t>Can we pay the price?</a:t>
            </a:r>
          </a:p>
          <a:p>
            <a:pPr>
              <a:buFont typeface="Wingdings" pitchFamily="2" charset="2"/>
              <a:buChar char="ü"/>
            </a:pPr>
            <a:r>
              <a:rPr lang="en-US" dirty="0">
                <a:solidFill>
                  <a:schemeClr val="tx1"/>
                </a:solidFill>
              </a:rPr>
              <a:t>True leadership suffers in service to the vision.</a:t>
            </a:r>
          </a:p>
          <a:p>
            <a:pPr>
              <a:buFont typeface="Wingdings" pitchFamily="2" charset="2"/>
              <a:buChar char="ü"/>
            </a:pPr>
            <a:r>
              <a:rPr lang="en-US" dirty="0">
                <a:solidFill>
                  <a:schemeClr val="tx1"/>
                </a:solidFill>
              </a:rPr>
              <a:t>Understand that anointing costs!</a:t>
            </a:r>
          </a:p>
          <a:p>
            <a:pPr>
              <a:buFont typeface="Wingdings" pitchFamily="2" charset="2"/>
              <a:buChar char="ü"/>
            </a:pPr>
            <a:endParaRPr lang="en-US" sz="1900" dirty="0">
              <a:solidFill>
                <a:schemeClr val="tx1"/>
              </a:solidFill>
            </a:endParaRPr>
          </a:p>
          <a:p>
            <a:pPr algn="ctr">
              <a:buFont typeface="Wingdings" pitchFamily="2" charset="2"/>
              <a:buChar char="v"/>
            </a:pPr>
            <a:r>
              <a:rPr lang="en-US" sz="2600" dirty="0">
                <a:solidFill>
                  <a:srgbClr val="C00000"/>
                </a:solidFill>
              </a:rPr>
              <a:t>360°-Collective Experience – leaders bring previous learning  </a:t>
            </a:r>
            <a:r>
              <a:rPr lang="en-US" sz="2600" b="1" i="1" dirty="0">
                <a:solidFill>
                  <a:srgbClr val="C00000"/>
                </a:solidFill>
              </a:rPr>
              <a:t>to</a:t>
            </a:r>
            <a:r>
              <a:rPr lang="en-US" sz="2600" dirty="0">
                <a:solidFill>
                  <a:srgbClr val="C00000"/>
                </a:solidFill>
              </a:rPr>
              <a:t> team while continually learning </a:t>
            </a:r>
            <a:r>
              <a:rPr lang="en-US" sz="2600" b="1" i="1" dirty="0">
                <a:solidFill>
                  <a:srgbClr val="C00000"/>
                </a:solidFill>
              </a:rPr>
              <a:t>as</a:t>
            </a:r>
            <a:r>
              <a:rPr lang="en-US" sz="2600" dirty="0">
                <a:solidFill>
                  <a:srgbClr val="C00000"/>
                </a:solidFill>
              </a:rPr>
              <a:t> a team</a:t>
            </a:r>
          </a:p>
          <a:p>
            <a:pPr>
              <a:buFont typeface="Wingdings" pitchFamily="2" charset="2"/>
              <a:buChar char="ü"/>
            </a:pPr>
            <a:endParaRPr lang="en-US" dirty="0">
              <a:solidFill>
                <a:schemeClr val="tx1"/>
              </a:solidFill>
            </a:endParaRPr>
          </a:p>
          <a:p>
            <a:pPr>
              <a:buFont typeface="Wingdings" pitchFamily="2" charset="2"/>
              <a:buChar char="ü"/>
            </a:pPr>
            <a:endParaRPr lang="en-US" dirty="0"/>
          </a:p>
          <a:p>
            <a:pPr>
              <a:buFont typeface="Wingdings" pitchFamily="2" charset="2"/>
              <a:buChar char="ü"/>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12B5688F-7ACC-4718-B10C-198726840C5D}"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686800" cy="838200"/>
          </a:xfrm>
        </p:spPr>
        <p:txBody>
          <a:bodyPr/>
          <a:lstStyle/>
          <a:p>
            <a:r>
              <a:rPr lang="en-US" dirty="0"/>
              <a:t>Matthew 20:20-28</a:t>
            </a:r>
          </a:p>
        </p:txBody>
      </p:sp>
      <p:sp>
        <p:nvSpPr>
          <p:cNvPr id="3" name="Content Placeholder 2"/>
          <p:cNvSpPr>
            <a:spLocks noGrp="1"/>
          </p:cNvSpPr>
          <p:nvPr>
            <p:ph idx="1"/>
          </p:nvPr>
        </p:nvSpPr>
        <p:spPr>
          <a:xfrm>
            <a:off x="304800" y="1981200"/>
            <a:ext cx="8686800" cy="3641725"/>
          </a:xfrm>
        </p:spPr>
        <p:txBody>
          <a:bodyPr/>
          <a:lstStyle/>
          <a:p>
            <a:pPr lvl="0">
              <a:buNone/>
            </a:pPr>
            <a:r>
              <a:rPr lang="en-US" b="1" dirty="0">
                <a:solidFill>
                  <a:srgbClr val="C00000"/>
                </a:solidFill>
                <a:latin typeface="+mj-lt"/>
              </a:rPr>
              <a:t>Submit to your </a:t>
            </a:r>
            <a:r>
              <a:rPr lang="en-US" b="1" u="sng" dirty="0">
                <a:solidFill>
                  <a:srgbClr val="C00000"/>
                </a:solidFill>
                <a:latin typeface="+mj-lt"/>
              </a:rPr>
              <a:t>Set Place</a:t>
            </a:r>
            <a:r>
              <a:rPr lang="en-US" b="1" dirty="0">
                <a:solidFill>
                  <a:srgbClr val="C00000"/>
                </a:solidFill>
                <a:latin typeface="+mj-lt"/>
              </a:rPr>
              <a:t>.  (V.23)  </a:t>
            </a:r>
            <a:r>
              <a:rPr lang="en-US" dirty="0">
                <a:solidFill>
                  <a:schemeClr val="tx1"/>
                </a:solidFill>
              </a:rPr>
              <a:t>And he saith unto them, </a:t>
            </a:r>
            <a:r>
              <a:rPr lang="en-US" b="1" dirty="0">
                <a:solidFill>
                  <a:schemeClr val="tx1"/>
                </a:solidFill>
              </a:rPr>
              <a:t>Ye shall drink indeed of my cup, and be baptized with the baptism that I am baptized with</a:t>
            </a:r>
            <a:r>
              <a:rPr lang="en-US" dirty="0">
                <a:solidFill>
                  <a:schemeClr val="tx1"/>
                </a:solidFill>
              </a:rPr>
              <a:t>: but to sit on my right hand, and on my left, </a:t>
            </a:r>
            <a:r>
              <a:rPr lang="en-US" b="1" u="sng" dirty="0">
                <a:solidFill>
                  <a:schemeClr val="tx1"/>
                </a:solidFill>
              </a:rPr>
              <a:t>is not mine to give</a:t>
            </a:r>
            <a:r>
              <a:rPr lang="en-US" dirty="0">
                <a:solidFill>
                  <a:schemeClr val="tx1"/>
                </a:solidFill>
              </a:rPr>
              <a:t>, but it shall be </a:t>
            </a:r>
            <a:r>
              <a:rPr lang="en-US" b="1" u="sng" dirty="0">
                <a:solidFill>
                  <a:schemeClr val="tx1"/>
                </a:solidFill>
              </a:rPr>
              <a:t>given to them for whom it is prepared of my Father. </a:t>
            </a:r>
            <a:endParaRPr lang="en-US" dirty="0">
              <a:solidFill>
                <a:schemeClr val="tx1"/>
              </a:solidFill>
            </a:endParaRPr>
          </a:p>
          <a:p>
            <a:pPr>
              <a:buNone/>
            </a:pPr>
            <a:endParaRPr lang="en-US" dirty="0"/>
          </a:p>
        </p:txBody>
      </p:sp>
      <p:sp>
        <p:nvSpPr>
          <p:cNvPr id="4" name="Slide Number Placeholder 3"/>
          <p:cNvSpPr>
            <a:spLocks noGrp="1"/>
          </p:cNvSpPr>
          <p:nvPr>
            <p:ph type="sldNum" sz="quarter" idx="12"/>
          </p:nvPr>
        </p:nvSpPr>
        <p:spPr/>
        <p:txBody>
          <a:bodyPr/>
          <a:lstStyle/>
          <a:p>
            <a:fld id="{12B5688F-7ACC-4718-B10C-198726840C5D}" type="slidenum">
              <a:rPr lang="en-US" smtClean="0"/>
              <a:pPr/>
              <a:t>17</a:t>
            </a:fld>
            <a:endParaRPr lang="en-US"/>
          </a:p>
        </p:txBody>
      </p:sp>
      <p:grpSp>
        <p:nvGrpSpPr>
          <p:cNvPr id="5" name="Group 4">
            <a:extLst>
              <a:ext uri="{FF2B5EF4-FFF2-40B4-BE49-F238E27FC236}">
                <a16:creationId xmlns:a16="http://schemas.microsoft.com/office/drawing/2014/main" id="{CEFD9F9D-7429-FD50-1419-A967AFDCB71F}"/>
              </a:ext>
            </a:extLst>
          </p:cNvPr>
          <p:cNvGrpSpPr/>
          <p:nvPr/>
        </p:nvGrpSpPr>
        <p:grpSpPr>
          <a:xfrm>
            <a:off x="7086600" y="5615381"/>
            <a:ext cx="1143001" cy="1086883"/>
            <a:chOff x="2408712" y="1914269"/>
            <a:chExt cx="5072042" cy="4707234"/>
          </a:xfrm>
        </p:grpSpPr>
        <p:sp>
          <p:nvSpPr>
            <p:cNvPr id="6" name="Oval 5">
              <a:extLst>
                <a:ext uri="{FF2B5EF4-FFF2-40B4-BE49-F238E27FC236}">
                  <a16:creationId xmlns:a16="http://schemas.microsoft.com/office/drawing/2014/main" id="{948EF68B-85F7-FF95-5CA8-17065CE0257D}"/>
                </a:ext>
              </a:extLst>
            </p:cNvPr>
            <p:cNvSpPr/>
            <p:nvPr/>
          </p:nvSpPr>
          <p:spPr>
            <a:xfrm>
              <a:off x="2408712" y="2015696"/>
              <a:ext cx="5072042" cy="4458256"/>
            </a:xfrm>
            <a:prstGeom prst="ellipse">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dirty="0"/>
            </a:p>
          </p:txBody>
        </p:sp>
        <p:grpSp>
          <p:nvGrpSpPr>
            <p:cNvPr id="7" name="Group 6">
              <a:extLst>
                <a:ext uri="{FF2B5EF4-FFF2-40B4-BE49-F238E27FC236}">
                  <a16:creationId xmlns:a16="http://schemas.microsoft.com/office/drawing/2014/main" id="{E7C80A8F-DE0B-6D02-2B61-DCA9CC492ACC}"/>
                </a:ext>
              </a:extLst>
            </p:cNvPr>
            <p:cNvGrpSpPr/>
            <p:nvPr/>
          </p:nvGrpSpPr>
          <p:grpSpPr>
            <a:xfrm>
              <a:off x="2786399" y="2489696"/>
              <a:ext cx="4247647" cy="3628237"/>
              <a:chOff x="1576571" y="1100014"/>
              <a:chExt cx="5895068" cy="5001588"/>
            </a:xfrm>
          </p:grpSpPr>
          <p:sp>
            <p:nvSpPr>
              <p:cNvPr id="12" name="Oval 11">
                <a:extLst>
                  <a:ext uri="{FF2B5EF4-FFF2-40B4-BE49-F238E27FC236}">
                    <a16:creationId xmlns:a16="http://schemas.microsoft.com/office/drawing/2014/main" id="{5A98594E-7C95-7593-D496-8C3590FF8A69}"/>
                  </a:ext>
                </a:extLst>
              </p:cNvPr>
              <p:cNvSpPr/>
              <p:nvPr/>
            </p:nvSpPr>
            <p:spPr>
              <a:xfrm>
                <a:off x="1623289" y="1100014"/>
                <a:ext cx="5848350" cy="5001588"/>
              </a:xfrm>
              <a:prstGeom prst="ellipse">
                <a:avLst/>
              </a:prstGeom>
              <a:solidFill>
                <a:schemeClr val="bg2">
                  <a:alpha val="60349"/>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13" name="Quad Arrow 12">
                <a:extLst>
                  <a:ext uri="{FF2B5EF4-FFF2-40B4-BE49-F238E27FC236}">
                    <a16:creationId xmlns:a16="http://schemas.microsoft.com/office/drawing/2014/main" id="{751A0173-FE50-6D6D-400B-00F655B774B4}"/>
                  </a:ext>
                </a:extLst>
              </p:cNvPr>
              <p:cNvSpPr/>
              <p:nvPr/>
            </p:nvSpPr>
            <p:spPr>
              <a:xfrm>
                <a:off x="1576571" y="2199098"/>
                <a:ext cx="5848350" cy="2946345"/>
              </a:xfrm>
              <a:prstGeom prst="quadArrow">
                <a:avLst/>
              </a:prstGeom>
              <a:solidFill>
                <a:schemeClr val="bg1"/>
              </a:solidFill>
              <a:ln w="95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b="1" dirty="0">
                  <a:ln w="22225">
                    <a:solidFill>
                      <a:schemeClr val="accent2"/>
                    </a:solidFill>
                    <a:prstDash val="solid"/>
                  </a:ln>
                  <a:solidFill>
                    <a:schemeClr val="accent2">
                      <a:lumMod val="40000"/>
                      <a:lumOff val="60000"/>
                    </a:schemeClr>
                  </a:solidFill>
                </a:endParaRPr>
              </a:p>
            </p:txBody>
          </p:sp>
          <p:sp>
            <p:nvSpPr>
              <p:cNvPr id="14" name="TextBox 13">
                <a:extLst>
                  <a:ext uri="{FF2B5EF4-FFF2-40B4-BE49-F238E27FC236}">
                    <a16:creationId xmlns:a16="http://schemas.microsoft.com/office/drawing/2014/main" id="{EC18533A-614F-06E8-90C4-79279D7A0058}"/>
                  </a:ext>
                </a:extLst>
              </p:cNvPr>
              <p:cNvSpPr txBox="1"/>
              <p:nvPr/>
            </p:nvSpPr>
            <p:spPr>
              <a:xfrm>
                <a:off x="2728092" y="1257940"/>
                <a:ext cx="3457223" cy="1102509"/>
              </a:xfrm>
              <a:prstGeom prst="rect">
                <a:avLst/>
              </a:prstGeom>
              <a:noFill/>
            </p:spPr>
            <p:txBody>
              <a:bodyPr wrap="none" rtlCol="0">
                <a:spAutoFit/>
              </a:bodyPr>
              <a:lstStyle/>
              <a:p>
                <a:r>
                  <a:rPr lang="en-US" sz="600" b="1" dirty="0"/>
                  <a:t>Leadership</a:t>
                </a:r>
              </a:p>
            </p:txBody>
          </p:sp>
          <p:sp>
            <p:nvSpPr>
              <p:cNvPr id="15" name="TextBox 14">
                <a:extLst>
                  <a:ext uri="{FF2B5EF4-FFF2-40B4-BE49-F238E27FC236}">
                    <a16:creationId xmlns:a16="http://schemas.microsoft.com/office/drawing/2014/main" id="{D200A54B-FF35-901E-4E4D-C042DD2C3667}"/>
                  </a:ext>
                </a:extLst>
              </p:cNvPr>
              <p:cNvSpPr txBox="1"/>
              <p:nvPr/>
            </p:nvSpPr>
            <p:spPr>
              <a:xfrm>
                <a:off x="3315486" y="4817591"/>
                <a:ext cx="2282435" cy="1102509"/>
              </a:xfrm>
              <a:prstGeom prst="rect">
                <a:avLst/>
              </a:prstGeom>
              <a:noFill/>
            </p:spPr>
            <p:txBody>
              <a:bodyPr wrap="none" rtlCol="0">
                <a:spAutoFit/>
              </a:bodyPr>
              <a:lstStyle/>
              <a:p>
                <a:r>
                  <a:rPr lang="en-US" sz="600" b="1" dirty="0"/>
                  <a:t>Team</a:t>
                </a:r>
              </a:p>
            </p:txBody>
          </p:sp>
          <p:sp>
            <p:nvSpPr>
              <p:cNvPr id="16" name="TextBox 15">
                <a:extLst>
                  <a:ext uri="{FF2B5EF4-FFF2-40B4-BE49-F238E27FC236}">
                    <a16:creationId xmlns:a16="http://schemas.microsoft.com/office/drawing/2014/main" id="{7BEF8A2A-4C2B-924E-AB00-F2563EC8EACA}"/>
                  </a:ext>
                </a:extLst>
              </p:cNvPr>
              <p:cNvSpPr txBox="1"/>
              <p:nvPr/>
            </p:nvSpPr>
            <p:spPr>
              <a:xfrm>
                <a:off x="4693554" y="3063044"/>
                <a:ext cx="2321923" cy="1102509"/>
              </a:xfrm>
              <a:prstGeom prst="rect">
                <a:avLst/>
              </a:prstGeom>
              <a:noFill/>
            </p:spPr>
            <p:txBody>
              <a:bodyPr wrap="none" rtlCol="0">
                <a:spAutoFit/>
              </a:bodyPr>
              <a:lstStyle/>
              <a:p>
                <a:r>
                  <a:rPr lang="en-US" sz="600" b="1" dirty="0"/>
                  <a:t>Peers</a:t>
                </a:r>
              </a:p>
            </p:txBody>
          </p:sp>
          <p:sp>
            <p:nvSpPr>
              <p:cNvPr id="17" name="Oval 16">
                <a:extLst>
                  <a:ext uri="{FF2B5EF4-FFF2-40B4-BE49-F238E27FC236}">
                    <a16:creationId xmlns:a16="http://schemas.microsoft.com/office/drawing/2014/main" id="{27415915-76E2-7E5F-7A63-A0A77E208908}"/>
                  </a:ext>
                </a:extLst>
              </p:cNvPr>
              <p:cNvSpPr/>
              <p:nvPr/>
            </p:nvSpPr>
            <p:spPr>
              <a:xfrm>
                <a:off x="4100519" y="3329432"/>
                <a:ext cx="903480" cy="755492"/>
              </a:xfrm>
              <a:prstGeom prst="ellipse">
                <a:avLst/>
              </a:prstGeom>
              <a:solidFill>
                <a:schemeClr val="tx2">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C00000"/>
                    </a:solidFill>
                  </a:rPr>
                  <a:t>!</a:t>
                </a:r>
              </a:p>
            </p:txBody>
          </p:sp>
        </p:grpSp>
        <p:sp>
          <p:nvSpPr>
            <p:cNvPr id="8" name="Left Arrow 7">
              <a:extLst>
                <a:ext uri="{FF2B5EF4-FFF2-40B4-BE49-F238E27FC236}">
                  <a16:creationId xmlns:a16="http://schemas.microsoft.com/office/drawing/2014/main" id="{9F2EE35E-5946-92CE-156F-17CD8873D3C9}"/>
                </a:ext>
              </a:extLst>
            </p:cNvPr>
            <p:cNvSpPr/>
            <p:nvPr/>
          </p:nvSpPr>
          <p:spPr>
            <a:xfrm>
              <a:off x="2894855" y="4007334"/>
              <a:ext cx="1635366" cy="680821"/>
            </a:xfrm>
            <a:prstGeom prst="leftArrow">
              <a:avLst/>
            </a:prstGeom>
            <a:solidFill>
              <a:srgbClr val="92D050">
                <a:alpha val="46000"/>
              </a:srgb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 name="TextBox 8">
              <a:extLst>
                <a:ext uri="{FF2B5EF4-FFF2-40B4-BE49-F238E27FC236}">
                  <a16:creationId xmlns:a16="http://schemas.microsoft.com/office/drawing/2014/main" id="{038D2FFF-F773-E050-3787-97654A2B06A7}"/>
                </a:ext>
              </a:extLst>
            </p:cNvPr>
            <p:cNvSpPr txBox="1"/>
            <p:nvPr/>
          </p:nvSpPr>
          <p:spPr>
            <a:xfrm>
              <a:off x="2672618" y="3976978"/>
              <a:ext cx="2220771" cy="733130"/>
            </a:xfrm>
            <a:prstGeom prst="rect">
              <a:avLst/>
            </a:prstGeom>
            <a:noFill/>
          </p:spPr>
          <p:txBody>
            <a:bodyPr wrap="none" rtlCol="0">
              <a:spAutoFit/>
            </a:bodyPr>
            <a:lstStyle/>
            <a:p>
              <a:r>
                <a:rPr lang="en-US" sz="500" b="1" dirty="0"/>
                <a:t>The Church</a:t>
              </a:r>
            </a:p>
          </p:txBody>
        </p:sp>
        <p:sp>
          <p:nvSpPr>
            <p:cNvPr id="10" name="TextBox 9">
              <a:extLst>
                <a:ext uri="{FF2B5EF4-FFF2-40B4-BE49-F238E27FC236}">
                  <a16:creationId xmlns:a16="http://schemas.microsoft.com/office/drawing/2014/main" id="{C25DBBB0-CD58-FD0F-D8FF-C4B3FD900863}"/>
                </a:ext>
              </a:extLst>
            </p:cNvPr>
            <p:cNvSpPr txBox="1"/>
            <p:nvPr/>
          </p:nvSpPr>
          <p:spPr>
            <a:xfrm>
              <a:off x="3446776" y="1914269"/>
              <a:ext cx="2960552" cy="799779"/>
            </a:xfrm>
            <a:prstGeom prst="rect">
              <a:avLst/>
            </a:prstGeom>
            <a:noFill/>
          </p:spPr>
          <p:txBody>
            <a:bodyPr wrap="none" rtlCol="0">
              <a:spAutoFit/>
            </a:bodyPr>
            <a:lstStyle/>
            <a:p>
              <a:r>
                <a:rPr lang="en-US" sz="600" b="1" dirty="0"/>
                <a:t>Spirit of Christ</a:t>
              </a:r>
            </a:p>
          </p:txBody>
        </p:sp>
        <p:sp>
          <p:nvSpPr>
            <p:cNvPr id="11" name="TextBox 10">
              <a:extLst>
                <a:ext uri="{FF2B5EF4-FFF2-40B4-BE49-F238E27FC236}">
                  <a16:creationId xmlns:a16="http://schemas.microsoft.com/office/drawing/2014/main" id="{60AA93F3-36F9-D25D-F681-D51D03DA14EA}"/>
                </a:ext>
              </a:extLst>
            </p:cNvPr>
            <p:cNvSpPr txBox="1"/>
            <p:nvPr/>
          </p:nvSpPr>
          <p:spPr>
            <a:xfrm>
              <a:off x="3712536" y="5821724"/>
              <a:ext cx="2668908" cy="799779"/>
            </a:xfrm>
            <a:prstGeom prst="rect">
              <a:avLst/>
            </a:prstGeom>
            <a:noFill/>
          </p:spPr>
          <p:txBody>
            <a:bodyPr wrap="none" rtlCol="0">
              <a:spAutoFit/>
            </a:bodyPr>
            <a:lstStyle/>
            <a:p>
              <a:r>
                <a:rPr lang="en-US" sz="600" b="1" dirty="0"/>
                <a:t>Word of God</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686800" cy="838200"/>
          </a:xfrm>
        </p:spPr>
        <p:txBody>
          <a:bodyPr>
            <a:normAutofit/>
          </a:bodyPr>
          <a:lstStyle/>
          <a:p>
            <a:r>
              <a:rPr lang="en-US" b="1" dirty="0">
                <a:solidFill>
                  <a:srgbClr val="C00000"/>
                </a:solidFill>
              </a:rPr>
              <a:t>Submit to your </a:t>
            </a:r>
            <a:r>
              <a:rPr lang="en-US" b="1" u="sng" dirty="0">
                <a:solidFill>
                  <a:srgbClr val="C00000"/>
                </a:solidFill>
              </a:rPr>
              <a:t>Set Place</a:t>
            </a:r>
            <a:endParaRPr lang="en-US" dirty="0">
              <a:solidFill>
                <a:srgbClr val="C00000"/>
              </a:solidFill>
            </a:endParaRPr>
          </a:p>
        </p:txBody>
      </p:sp>
      <p:sp>
        <p:nvSpPr>
          <p:cNvPr id="3" name="Content Placeholder 2"/>
          <p:cNvSpPr>
            <a:spLocks noGrp="1"/>
          </p:cNvSpPr>
          <p:nvPr>
            <p:ph idx="1"/>
          </p:nvPr>
        </p:nvSpPr>
        <p:spPr>
          <a:xfrm>
            <a:off x="457200" y="1981200"/>
            <a:ext cx="8153400" cy="3992563"/>
          </a:xfrm>
        </p:spPr>
        <p:txBody>
          <a:bodyPr/>
          <a:lstStyle/>
          <a:p>
            <a:pPr>
              <a:buFont typeface="Wingdings" pitchFamily="2" charset="2"/>
              <a:buChar char="ü"/>
            </a:pPr>
            <a:r>
              <a:rPr lang="en-US" dirty="0">
                <a:solidFill>
                  <a:schemeClr val="tx1"/>
                </a:solidFill>
              </a:rPr>
              <a:t>God places members in the house where needs can be met.  </a:t>
            </a:r>
            <a:r>
              <a:rPr lang="en-US" sz="2400" b="1" dirty="0">
                <a:solidFill>
                  <a:srgbClr val="C00000"/>
                </a:solidFill>
              </a:rPr>
              <a:t>(1 Corinthians 12:12-26 *18)</a:t>
            </a:r>
          </a:p>
          <a:p>
            <a:pPr algn="ctr">
              <a:buNone/>
            </a:pPr>
            <a:r>
              <a:rPr lang="en-US" dirty="0"/>
              <a:t>	</a:t>
            </a:r>
            <a:r>
              <a:rPr lang="en-US" b="1" dirty="0">
                <a:solidFill>
                  <a:srgbClr val="C00000"/>
                </a:solidFill>
              </a:rPr>
              <a:t>But now hath God set the members every one of them in the body, </a:t>
            </a:r>
          </a:p>
          <a:p>
            <a:pPr algn="ctr">
              <a:buNone/>
            </a:pPr>
            <a:r>
              <a:rPr lang="en-US" b="1" dirty="0">
                <a:solidFill>
                  <a:srgbClr val="C00000"/>
                </a:solidFill>
              </a:rPr>
              <a:t>as it hath pleased him.</a:t>
            </a:r>
          </a:p>
          <a:p>
            <a:pPr>
              <a:buFont typeface="Wingdings" pitchFamily="2" charset="2"/>
              <a:buChar char="ü"/>
            </a:pPr>
            <a:endParaRPr lang="en-US" dirty="0">
              <a:solidFill>
                <a:schemeClr val="tx1"/>
              </a:solidFill>
            </a:endParaRPr>
          </a:p>
          <a:p>
            <a:pPr>
              <a:buFont typeface="Wingdings" pitchFamily="2" charset="2"/>
              <a:buChar char="ü"/>
            </a:pPr>
            <a:endParaRPr lang="en-US" dirty="0"/>
          </a:p>
          <a:p>
            <a:pPr>
              <a:buFont typeface="Wingdings" pitchFamily="2" charset="2"/>
              <a:buChar char="ü"/>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12B5688F-7ACC-4718-B10C-198726840C5D}"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686800" cy="838200"/>
          </a:xfrm>
        </p:spPr>
        <p:txBody>
          <a:bodyPr>
            <a:normAutofit/>
          </a:bodyPr>
          <a:lstStyle/>
          <a:p>
            <a:r>
              <a:rPr lang="en-US" b="1" dirty="0">
                <a:solidFill>
                  <a:srgbClr val="C00000"/>
                </a:solidFill>
              </a:rPr>
              <a:t>Submit to your </a:t>
            </a:r>
            <a:r>
              <a:rPr lang="en-US" b="1" u="sng" dirty="0">
                <a:solidFill>
                  <a:srgbClr val="C00000"/>
                </a:solidFill>
              </a:rPr>
              <a:t>Set Place</a:t>
            </a:r>
            <a:endParaRPr lang="en-US" dirty="0">
              <a:solidFill>
                <a:srgbClr val="C00000"/>
              </a:solidFill>
            </a:endParaRPr>
          </a:p>
        </p:txBody>
      </p:sp>
      <p:sp>
        <p:nvSpPr>
          <p:cNvPr id="3" name="Content Placeholder 2"/>
          <p:cNvSpPr>
            <a:spLocks noGrp="1"/>
          </p:cNvSpPr>
          <p:nvPr>
            <p:ph idx="1"/>
          </p:nvPr>
        </p:nvSpPr>
        <p:spPr>
          <a:xfrm>
            <a:off x="494787" y="2057400"/>
            <a:ext cx="8153400" cy="3992563"/>
          </a:xfrm>
        </p:spPr>
        <p:txBody>
          <a:bodyPr>
            <a:normAutofit fontScale="92500"/>
          </a:bodyPr>
          <a:lstStyle/>
          <a:p>
            <a:pPr>
              <a:buFont typeface="Wingdings" pitchFamily="2" charset="2"/>
              <a:buChar char="ü"/>
            </a:pPr>
            <a:r>
              <a:rPr lang="en-US" dirty="0">
                <a:solidFill>
                  <a:schemeClr val="tx1"/>
                </a:solidFill>
              </a:rPr>
              <a:t>God places leaders in the house to mature the members. </a:t>
            </a:r>
            <a:r>
              <a:rPr lang="en-US" b="1" dirty="0">
                <a:solidFill>
                  <a:srgbClr val="C00000"/>
                </a:solidFill>
              </a:rPr>
              <a:t>(1 Corinthians 12:27-31 *28)</a:t>
            </a:r>
            <a:r>
              <a:rPr lang="en-US" dirty="0">
                <a:solidFill>
                  <a:schemeClr val="tx1"/>
                </a:solidFill>
              </a:rPr>
              <a:t> </a:t>
            </a:r>
          </a:p>
          <a:p>
            <a:pPr algn="ctr">
              <a:buNone/>
            </a:pPr>
            <a:r>
              <a:rPr lang="en-US" b="1" dirty="0">
                <a:solidFill>
                  <a:srgbClr val="C00000"/>
                </a:solidFill>
              </a:rPr>
              <a:t>And God hath set some in the church, first apostles, secondarily prophets, thirdly teachers, after that miracles, then gifts of healings, helps, governments, diversities of tongues.</a:t>
            </a:r>
          </a:p>
          <a:p>
            <a:pPr algn="ctr">
              <a:buNone/>
            </a:pPr>
            <a:r>
              <a:rPr lang="en-US" sz="2400" b="1" dirty="0">
                <a:solidFill>
                  <a:schemeClr val="tx1"/>
                </a:solidFill>
              </a:rPr>
              <a:t>(See Ephesians 4)</a:t>
            </a:r>
          </a:p>
          <a:p>
            <a:pPr>
              <a:buFont typeface="Wingdings" pitchFamily="2" charset="2"/>
              <a:buChar char="ü"/>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12B5688F-7ACC-4718-B10C-198726840C5D}"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686800" cy="838200"/>
          </a:xfrm>
        </p:spPr>
        <p:txBody>
          <a:bodyPr/>
          <a:lstStyle/>
          <a:p>
            <a:r>
              <a:rPr lang="en-US" dirty="0">
                <a:solidFill>
                  <a:schemeClr val="bg2">
                    <a:lumMod val="50000"/>
                  </a:schemeClr>
                </a:solidFill>
              </a:rPr>
              <a:t>Today’s Challenge</a:t>
            </a:r>
          </a:p>
        </p:txBody>
      </p:sp>
      <p:sp>
        <p:nvSpPr>
          <p:cNvPr id="6" name="Content Placeholder 2"/>
          <p:cNvSpPr>
            <a:spLocks noGrp="1"/>
          </p:cNvSpPr>
          <p:nvPr>
            <p:ph idx="1"/>
          </p:nvPr>
        </p:nvSpPr>
        <p:spPr>
          <a:xfrm>
            <a:off x="228600" y="2133600"/>
            <a:ext cx="8686800" cy="3306763"/>
          </a:xfrm>
        </p:spPr>
        <p:txBody>
          <a:bodyPr>
            <a:normAutofit lnSpcReduction="10000"/>
          </a:bodyPr>
          <a:lstStyle/>
          <a:p>
            <a:pPr algn="ctr">
              <a:buNone/>
            </a:pPr>
            <a:r>
              <a:rPr lang="en-US" dirty="0">
                <a:solidFill>
                  <a:schemeClr val="tx1"/>
                </a:solidFill>
              </a:rPr>
              <a:t>To help</a:t>
            </a:r>
            <a:r>
              <a:rPr lang="en-US" dirty="0">
                <a:solidFill>
                  <a:srgbClr val="7030A0"/>
                </a:solidFill>
              </a:rPr>
              <a:t> </a:t>
            </a:r>
            <a:r>
              <a:rPr lang="en-US" sz="5400" b="1" dirty="0">
                <a:solidFill>
                  <a:srgbClr val="C00000"/>
                </a:solidFill>
                <a:latin typeface="Juice ITC" pitchFamily="82" charset="0"/>
              </a:rPr>
              <a:t>leaders</a:t>
            </a:r>
            <a:r>
              <a:rPr lang="en-US" sz="5400" dirty="0">
                <a:solidFill>
                  <a:srgbClr val="C00000"/>
                </a:solidFill>
                <a:latin typeface="Mistral" pitchFamily="66" charset="0"/>
              </a:rPr>
              <a:t> </a:t>
            </a:r>
            <a:r>
              <a:rPr lang="en-US" dirty="0">
                <a:solidFill>
                  <a:schemeClr val="tx1"/>
                </a:solidFill>
              </a:rPr>
              <a:t>understand that </a:t>
            </a:r>
            <a:r>
              <a:rPr lang="en-US" b="1" u="sng" dirty="0">
                <a:solidFill>
                  <a:srgbClr val="C00000"/>
                </a:solidFill>
                <a:latin typeface="Papyrus" panose="020B0602040200020303" pitchFamily="34" charset="77"/>
              </a:rPr>
              <a:t>team cohesion </a:t>
            </a:r>
            <a:r>
              <a:rPr lang="en-US" dirty="0">
                <a:solidFill>
                  <a:schemeClr val="tx1"/>
                </a:solidFill>
              </a:rPr>
              <a:t>is intentionally  </a:t>
            </a:r>
            <a:r>
              <a:rPr lang="en-US" sz="3600" b="1" u="sng" dirty="0">
                <a:solidFill>
                  <a:srgbClr val="C00000"/>
                </a:solidFill>
                <a:latin typeface="CatholicSchoolGirls Intl BB" pitchFamily="2" charset="0"/>
                <a:ea typeface="CatholicSchoolGirls Intl BB" pitchFamily="2" charset="0"/>
              </a:rPr>
              <a:t>built</a:t>
            </a:r>
            <a:r>
              <a:rPr lang="en-US" sz="4800" dirty="0">
                <a:solidFill>
                  <a:schemeClr val="tx1"/>
                </a:solidFill>
              </a:rPr>
              <a:t> </a:t>
            </a:r>
            <a:r>
              <a:rPr lang="en-US" sz="3600" dirty="0">
                <a:solidFill>
                  <a:schemeClr val="tx1"/>
                </a:solidFill>
              </a:rPr>
              <a:t>regardless</a:t>
            </a:r>
            <a:r>
              <a:rPr lang="en-US" sz="4800" dirty="0">
                <a:solidFill>
                  <a:schemeClr val="tx1"/>
                </a:solidFill>
              </a:rPr>
              <a:t> </a:t>
            </a:r>
            <a:r>
              <a:rPr lang="en-US" dirty="0">
                <a:solidFill>
                  <a:schemeClr val="tx1"/>
                </a:solidFill>
              </a:rPr>
              <a:t>of title or position, through</a:t>
            </a:r>
            <a:r>
              <a:rPr lang="en-US" b="1" dirty="0">
                <a:solidFill>
                  <a:schemeClr val="tx1"/>
                </a:solidFill>
              </a:rPr>
              <a:t> servanthood-</a:t>
            </a:r>
            <a:r>
              <a:rPr lang="en-US" sz="4000" b="1" dirty="0">
                <a:solidFill>
                  <a:srgbClr val="C00000"/>
                </a:solidFill>
                <a:latin typeface="Herculanum" panose="02000505000000020004" pitchFamily="2" charset="77"/>
              </a:rPr>
              <a:t>mutual submission</a:t>
            </a:r>
            <a:r>
              <a:rPr lang="en-US" b="1" dirty="0">
                <a:solidFill>
                  <a:schemeClr val="tx1"/>
                </a:solidFill>
              </a:rPr>
              <a:t>!   </a:t>
            </a:r>
          </a:p>
          <a:p>
            <a:pPr algn="ctr">
              <a:buNone/>
            </a:pPr>
            <a:endParaRPr lang="en-US" sz="1100" b="1" u="sng" dirty="0">
              <a:solidFill>
                <a:srgbClr val="C00000"/>
              </a:solidFill>
            </a:endParaRPr>
          </a:p>
          <a:p>
            <a:pPr algn="ctr">
              <a:buNone/>
            </a:pPr>
            <a:r>
              <a:rPr lang="en-US" b="1" u="sng" dirty="0">
                <a:solidFill>
                  <a:srgbClr val="C00000"/>
                </a:solidFill>
              </a:rPr>
              <a:t>We are all ministers!  </a:t>
            </a:r>
          </a:p>
          <a:p>
            <a:pPr>
              <a:buFont typeface="Wingdings" pitchFamily="2" charset="2"/>
              <a:buChar char="ü"/>
            </a:pPr>
            <a:endParaRPr lang="en-US" dirty="0">
              <a:solidFill>
                <a:schemeClr val="tx1"/>
              </a:solidFill>
            </a:endParaRPr>
          </a:p>
          <a:p>
            <a:pPr>
              <a:buFont typeface="Wingdings" pitchFamily="2" charset="2"/>
              <a:buChar char="ü"/>
            </a:pPr>
            <a:endParaRPr lang="en-US" dirty="0"/>
          </a:p>
          <a:p>
            <a:pPr>
              <a:buFont typeface="Wingdings" pitchFamily="2" charset="2"/>
              <a:buChar char="ü"/>
            </a:pPr>
            <a:endParaRPr lang="en-US" dirty="0"/>
          </a:p>
          <a:p>
            <a:pPr>
              <a:buNone/>
            </a:pPr>
            <a:endParaRPr lang="en-US" dirty="0"/>
          </a:p>
        </p:txBody>
      </p:sp>
      <p:sp>
        <p:nvSpPr>
          <p:cNvPr id="3" name="Slide Number Placeholder 2"/>
          <p:cNvSpPr>
            <a:spLocks noGrp="1"/>
          </p:cNvSpPr>
          <p:nvPr>
            <p:ph type="sldNum" sz="quarter" idx="12"/>
          </p:nvPr>
        </p:nvSpPr>
        <p:spPr/>
        <p:txBody>
          <a:bodyPr/>
          <a:lstStyle/>
          <a:p>
            <a:fld id="{12B5688F-7ACC-4718-B10C-198726840C5D}" type="slidenum">
              <a:rPr lang="en-US" smtClean="0"/>
              <a:pPr/>
              <a:t>2</a:t>
            </a:fld>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686800" cy="838200"/>
          </a:xfrm>
        </p:spPr>
        <p:txBody>
          <a:bodyPr/>
          <a:lstStyle/>
          <a:p>
            <a:r>
              <a:rPr lang="en-US" dirty="0"/>
              <a:t>Matthew 20:20-28</a:t>
            </a:r>
          </a:p>
        </p:txBody>
      </p:sp>
      <p:sp>
        <p:nvSpPr>
          <p:cNvPr id="3" name="Content Placeholder 2"/>
          <p:cNvSpPr>
            <a:spLocks noGrp="1"/>
          </p:cNvSpPr>
          <p:nvPr>
            <p:ph idx="1"/>
          </p:nvPr>
        </p:nvSpPr>
        <p:spPr>
          <a:xfrm>
            <a:off x="304800" y="1981200"/>
            <a:ext cx="8686800" cy="3717925"/>
          </a:xfrm>
        </p:spPr>
        <p:txBody>
          <a:bodyPr/>
          <a:lstStyle/>
          <a:p>
            <a:pPr lvl="0">
              <a:buNone/>
            </a:pPr>
            <a:r>
              <a:rPr lang="en-US" b="1" dirty="0">
                <a:solidFill>
                  <a:srgbClr val="C00000"/>
                </a:solidFill>
                <a:latin typeface="+mj-lt"/>
              </a:rPr>
              <a:t>Understand Dominion:  </a:t>
            </a:r>
            <a:r>
              <a:rPr lang="en-US" b="1" u="sng" dirty="0">
                <a:solidFill>
                  <a:srgbClr val="C00000"/>
                </a:solidFill>
                <a:latin typeface="+mj-lt"/>
              </a:rPr>
              <a:t>World leadership vs. Spiritual Leadership</a:t>
            </a:r>
            <a:r>
              <a:rPr lang="en-US" b="1" dirty="0">
                <a:solidFill>
                  <a:srgbClr val="C00000"/>
                </a:solidFill>
                <a:latin typeface="+mj-lt"/>
              </a:rPr>
              <a:t> (v.25-26a</a:t>
            </a:r>
            <a:r>
              <a:rPr lang="en-US" dirty="0">
                <a:solidFill>
                  <a:srgbClr val="C00000"/>
                </a:solidFill>
                <a:latin typeface="+mj-lt"/>
              </a:rPr>
              <a:t>)  </a:t>
            </a:r>
            <a:r>
              <a:rPr lang="en-US" dirty="0">
                <a:solidFill>
                  <a:schemeClr val="tx1"/>
                </a:solidFill>
              </a:rPr>
              <a:t>But Jesus called them unto him, and said, Ye know that the princes of the </a:t>
            </a:r>
            <a:r>
              <a:rPr lang="en-US" b="1" u="sng" dirty="0">
                <a:solidFill>
                  <a:schemeClr val="tx1"/>
                </a:solidFill>
              </a:rPr>
              <a:t>Gentiles exercise </a:t>
            </a:r>
            <a:r>
              <a:rPr lang="en-US" b="1" u="sng" dirty="0">
                <a:solidFill>
                  <a:srgbClr val="C00000"/>
                </a:solidFill>
              </a:rPr>
              <a:t>dominion </a:t>
            </a:r>
            <a:r>
              <a:rPr lang="en-US" dirty="0">
                <a:solidFill>
                  <a:schemeClr val="tx1"/>
                </a:solidFill>
              </a:rPr>
              <a:t>over them, and they that are </a:t>
            </a:r>
            <a:r>
              <a:rPr lang="en-US" b="1" u="sng" dirty="0">
                <a:solidFill>
                  <a:schemeClr val="tx1"/>
                </a:solidFill>
              </a:rPr>
              <a:t>great </a:t>
            </a:r>
            <a:r>
              <a:rPr lang="en-US" b="1" u="sng" dirty="0">
                <a:solidFill>
                  <a:srgbClr val="C00000"/>
                </a:solidFill>
              </a:rPr>
              <a:t>exercise authority</a:t>
            </a:r>
            <a:r>
              <a:rPr lang="en-US" dirty="0">
                <a:solidFill>
                  <a:srgbClr val="C00000"/>
                </a:solidFill>
              </a:rPr>
              <a:t> </a:t>
            </a:r>
            <a:r>
              <a:rPr lang="en-US" dirty="0">
                <a:solidFill>
                  <a:schemeClr val="tx1"/>
                </a:solidFill>
              </a:rPr>
              <a:t>upon them. </a:t>
            </a:r>
            <a:r>
              <a:rPr lang="en-US" b="1" i="1" u="sng" dirty="0">
                <a:solidFill>
                  <a:srgbClr val="C00000"/>
                </a:solidFill>
              </a:rPr>
              <a:t>26 </a:t>
            </a:r>
            <a:r>
              <a:rPr lang="en-US" b="1" u="sng" dirty="0">
                <a:solidFill>
                  <a:srgbClr val="C00000"/>
                </a:solidFill>
              </a:rPr>
              <a:t>But it shall not be so among you</a:t>
            </a:r>
            <a:r>
              <a:rPr lang="en-US" dirty="0">
                <a:solidFill>
                  <a:srgbClr val="C00000"/>
                </a:solidFill>
              </a:rPr>
              <a:t>:</a:t>
            </a:r>
          </a:p>
          <a:p>
            <a:pPr>
              <a:buNone/>
            </a:pPr>
            <a:endParaRPr lang="en-US" dirty="0"/>
          </a:p>
        </p:txBody>
      </p:sp>
      <p:sp>
        <p:nvSpPr>
          <p:cNvPr id="4" name="Slide Number Placeholder 3"/>
          <p:cNvSpPr>
            <a:spLocks noGrp="1"/>
          </p:cNvSpPr>
          <p:nvPr>
            <p:ph type="sldNum" sz="quarter" idx="12"/>
          </p:nvPr>
        </p:nvSpPr>
        <p:spPr/>
        <p:txBody>
          <a:bodyPr/>
          <a:lstStyle/>
          <a:p>
            <a:fld id="{12B5688F-7ACC-4718-B10C-198726840C5D}" type="slidenum">
              <a:rPr lang="en-US" smtClean="0"/>
              <a:pPr/>
              <a:t>20</a:t>
            </a:fld>
            <a:endParaRPr lang="en-US"/>
          </a:p>
        </p:txBody>
      </p:sp>
      <p:grpSp>
        <p:nvGrpSpPr>
          <p:cNvPr id="5" name="Group 4">
            <a:extLst>
              <a:ext uri="{FF2B5EF4-FFF2-40B4-BE49-F238E27FC236}">
                <a16:creationId xmlns:a16="http://schemas.microsoft.com/office/drawing/2014/main" id="{33AB752A-8400-C04A-5502-F73041D0426A}"/>
              </a:ext>
            </a:extLst>
          </p:cNvPr>
          <p:cNvGrpSpPr/>
          <p:nvPr/>
        </p:nvGrpSpPr>
        <p:grpSpPr>
          <a:xfrm>
            <a:off x="7086600" y="5615381"/>
            <a:ext cx="1143001" cy="1086883"/>
            <a:chOff x="2408712" y="1914269"/>
            <a:chExt cx="5072042" cy="4707234"/>
          </a:xfrm>
        </p:grpSpPr>
        <p:sp>
          <p:nvSpPr>
            <p:cNvPr id="6" name="Oval 5">
              <a:extLst>
                <a:ext uri="{FF2B5EF4-FFF2-40B4-BE49-F238E27FC236}">
                  <a16:creationId xmlns:a16="http://schemas.microsoft.com/office/drawing/2014/main" id="{870057D8-C675-0296-FEC6-D5263EA4AFA8}"/>
                </a:ext>
              </a:extLst>
            </p:cNvPr>
            <p:cNvSpPr/>
            <p:nvPr/>
          </p:nvSpPr>
          <p:spPr>
            <a:xfrm>
              <a:off x="2408712" y="2015696"/>
              <a:ext cx="5072042" cy="4458256"/>
            </a:xfrm>
            <a:prstGeom prst="ellipse">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dirty="0"/>
            </a:p>
          </p:txBody>
        </p:sp>
        <p:grpSp>
          <p:nvGrpSpPr>
            <p:cNvPr id="7" name="Group 6">
              <a:extLst>
                <a:ext uri="{FF2B5EF4-FFF2-40B4-BE49-F238E27FC236}">
                  <a16:creationId xmlns:a16="http://schemas.microsoft.com/office/drawing/2014/main" id="{25044D53-3083-2E7A-3784-426C9CB4E148}"/>
                </a:ext>
              </a:extLst>
            </p:cNvPr>
            <p:cNvGrpSpPr/>
            <p:nvPr/>
          </p:nvGrpSpPr>
          <p:grpSpPr>
            <a:xfrm>
              <a:off x="2786399" y="2489696"/>
              <a:ext cx="4247647" cy="3628237"/>
              <a:chOff x="1576571" y="1100014"/>
              <a:chExt cx="5895068" cy="5001588"/>
            </a:xfrm>
          </p:grpSpPr>
          <p:sp>
            <p:nvSpPr>
              <p:cNvPr id="12" name="Oval 11">
                <a:extLst>
                  <a:ext uri="{FF2B5EF4-FFF2-40B4-BE49-F238E27FC236}">
                    <a16:creationId xmlns:a16="http://schemas.microsoft.com/office/drawing/2014/main" id="{604C0ECE-F9CB-8937-D0B8-21A34AC68157}"/>
                  </a:ext>
                </a:extLst>
              </p:cNvPr>
              <p:cNvSpPr/>
              <p:nvPr/>
            </p:nvSpPr>
            <p:spPr>
              <a:xfrm>
                <a:off x="1623289" y="1100014"/>
                <a:ext cx="5848350" cy="5001588"/>
              </a:xfrm>
              <a:prstGeom prst="ellipse">
                <a:avLst/>
              </a:prstGeom>
              <a:solidFill>
                <a:schemeClr val="bg2">
                  <a:alpha val="60349"/>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13" name="Quad Arrow 12">
                <a:extLst>
                  <a:ext uri="{FF2B5EF4-FFF2-40B4-BE49-F238E27FC236}">
                    <a16:creationId xmlns:a16="http://schemas.microsoft.com/office/drawing/2014/main" id="{7D91D6C8-769B-14B0-04DA-60D18C451B6D}"/>
                  </a:ext>
                </a:extLst>
              </p:cNvPr>
              <p:cNvSpPr/>
              <p:nvPr/>
            </p:nvSpPr>
            <p:spPr>
              <a:xfrm>
                <a:off x="1576571" y="2199098"/>
                <a:ext cx="5848350" cy="2946345"/>
              </a:xfrm>
              <a:prstGeom prst="quadArrow">
                <a:avLst/>
              </a:prstGeom>
              <a:solidFill>
                <a:schemeClr val="bg1"/>
              </a:solidFill>
              <a:ln w="95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b="1" dirty="0">
                  <a:ln w="22225">
                    <a:solidFill>
                      <a:schemeClr val="accent2"/>
                    </a:solidFill>
                    <a:prstDash val="solid"/>
                  </a:ln>
                  <a:solidFill>
                    <a:schemeClr val="accent2">
                      <a:lumMod val="40000"/>
                      <a:lumOff val="60000"/>
                    </a:schemeClr>
                  </a:solidFill>
                </a:endParaRPr>
              </a:p>
            </p:txBody>
          </p:sp>
          <p:sp>
            <p:nvSpPr>
              <p:cNvPr id="14" name="TextBox 13">
                <a:extLst>
                  <a:ext uri="{FF2B5EF4-FFF2-40B4-BE49-F238E27FC236}">
                    <a16:creationId xmlns:a16="http://schemas.microsoft.com/office/drawing/2014/main" id="{55912C3E-1721-895E-62CE-2968CB3F3F67}"/>
                  </a:ext>
                </a:extLst>
              </p:cNvPr>
              <p:cNvSpPr txBox="1"/>
              <p:nvPr/>
            </p:nvSpPr>
            <p:spPr>
              <a:xfrm>
                <a:off x="2728092" y="1257940"/>
                <a:ext cx="3457223" cy="1102509"/>
              </a:xfrm>
              <a:prstGeom prst="rect">
                <a:avLst/>
              </a:prstGeom>
              <a:noFill/>
            </p:spPr>
            <p:txBody>
              <a:bodyPr wrap="none" rtlCol="0">
                <a:spAutoFit/>
              </a:bodyPr>
              <a:lstStyle/>
              <a:p>
                <a:r>
                  <a:rPr lang="en-US" sz="600" b="1" dirty="0"/>
                  <a:t>Leadership</a:t>
                </a:r>
              </a:p>
            </p:txBody>
          </p:sp>
          <p:sp>
            <p:nvSpPr>
              <p:cNvPr id="15" name="TextBox 14">
                <a:extLst>
                  <a:ext uri="{FF2B5EF4-FFF2-40B4-BE49-F238E27FC236}">
                    <a16:creationId xmlns:a16="http://schemas.microsoft.com/office/drawing/2014/main" id="{DE7133B7-14A2-F8AB-9789-F539A6F4EF2D}"/>
                  </a:ext>
                </a:extLst>
              </p:cNvPr>
              <p:cNvSpPr txBox="1"/>
              <p:nvPr/>
            </p:nvSpPr>
            <p:spPr>
              <a:xfrm>
                <a:off x="3315486" y="4817591"/>
                <a:ext cx="2282435" cy="1102509"/>
              </a:xfrm>
              <a:prstGeom prst="rect">
                <a:avLst/>
              </a:prstGeom>
              <a:noFill/>
            </p:spPr>
            <p:txBody>
              <a:bodyPr wrap="none" rtlCol="0">
                <a:spAutoFit/>
              </a:bodyPr>
              <a:lstStyle/>
              <a:p>
                <a:r>
                  <a:rPr lang="en-US" sz="600" b="1" dirty="0"/>
                  <a:t>Team</a:t>
                </a:r>
              </a:p>
            </p:txBody>
          </p:sp>
          <p:sp>
            <p:nvSpPr>
              <p:cNvPr id="16" name="TextBox 15">
                <a:extLst>
                  <a:ext uri="{FF2B5EF4-FFF2-40B4-BE49-F238E27FC236}">
                    <a16:creationId xmlns:a16="http://schemas.microsoft.com/office/drawing/2014/main" id="{06E9F48D-F8D6-BA9E-1694-F85867BBD632}"/>
                  </a:ext>
                </a:extLst>
              </p:cNvPr>
              <p:cNvSpPr txBox="1"/>
              <p:nvPr/>
            </p:nvSpPr>
            <p:spPr>
              <a:xfrm>
                <a:off x="4693554" y="3063044"/>
                <a:ext cx="2321923" cy="1102509"/>
              </a:xfrm>
              <a:prstGeom prst="rect">
                <a:avLst/>
              </a:prstGeom>
              <a:noFill/>
            </p:spPr>
            <p:txBody>
              <a:bodyPr wrap="none" rtlCol="0">
                <a:spAutoFit/>
              </a:bodyPr>
              <a:lstStyle/>
              <a:p>
                <a:r>
                  <a:rPr lang="en-US" sz="600" b="1" dirty="0"/>
                  <a:t>Peers</a:t>
                </a:r>
              </a:p>
            </p:txBody>
          </p:sp>
          <p:sp>
            <p:nvSpPr>
              <p:cNvPr id="17" name="Oval 16">
                <a:extLst>
                  <a:ext uri="{FF2B5EF4-FFF2-40B4-BE49-F238E27FC236}">
                    <a16:creationId xmlns:a16="http://schemas.microsoft.com/office/drawing/2014/main" id="{12F4D130-1B42-BFE4-B149-1EB802455040}"/>
                  </a:ext>
                </a:extLst>
              </p:cNvPr>
              <p:cNvSpPr/>
              <p:nvPr/>
            </p:nvSpPr>
            <p:spPr>
              <a:xfrm>
                <a:off x="4100519" y="3329432"/>
                <a:ext cx="903480" cy="755492"/>
              </a:xfrm>
              <a:prstGeom prst="ellipse">
                <a:avLst/>
              </a:prstGeom>
              <a:solidFill>
                <a:schemeClr val="tx2">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C00000"/>
                    </a:solidFill>
                  </a:rPr>
                  <a:t>!</a:t>
                </a:r>
              </a:p>
            </p:txBody>
          </p:sp>
        </p:grpSp>
        <p:sp>
          <p:nvSpPr>
            <p:cNvPr id="8" name="Left Arrow 7">
              <a:extLst>
                <a:ext uri="{FF2B5EF4-FFF2-40B4-BE49-F238E27FC236}">
                  <a16:creationId xmlns:a16="http://schemas.microsoft.com/office/drawing/2014/main" id="{63105AA0-D695-8C81-7F13-2AF74FD1F802}"/>
                </a:ext>
              </a:extLst>
            </p:cNvPr>
            <p:cNvSpPr/>
            <p:nvPr/>
          </p:nvSpPr>
          <p:spPr>
            <a:xfrm>
              <a:off x="2894855" y="4007334"/>
              <a:ext cx="1635366" cy="680821"/>
            </a:xfrm>
            <a:prstGeom prst="leftArrow">
              <a:avLst/>
            </a:prstGeom>
            <a:solidFill>
              <a:srgbClr val="92D050">
                <a:alpha val="46000"/>
              </a:srgb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 name="TextBox 8">
              <a:extLst>
                <a:ext uri="{FF2B5EF4-FFF2-40B4-BE49-F238E27FC236}">
                  <a16:creationId xmlns:a16="http://schemas.microsoft.com/office/drawing/2014/main" id="{A3C748D3-E6EA-E464-C87C-5178304C0993}"/>
                </a:ext>
              </a:extLst>
            </p:cNvPr>
            <p:cNvSpPr txBox="1"/>
            <p:nvPr/>
          </p:nvSpPr>
          <p:spPr>
            <a:xfrm>
              <a:off x="2672618" y="3976978"/>
              <a:ext cx="2220771" cy="733130"/>
            </a:xfrm>
            <a:prstGeom prst="rect">
              <a:avLst/>
            </a:prstGeom>
            <a:noFill/>
          </p:spPr>
          <p:txBody>
            <a:bodyPr wrap="none" rtlCol="0">
              <a:spAutoFit/>
            </a:bodyPr>
            <a:lstStyle/>
            <a:p>
              <a:r>
                <a:rPr lang="en-US" sz="500" b="1" dirty="0"/>
                <a:t>The Church</a:t>
              </a:r>
            </a:p>
          </p:txBody>
        </p:sp>
        <p:sp>
          <p:nvSpPr>
            <p:cNvPr id="10" name="TextBox 9">
              <a:extLst>
                <a:ext uri="{FF2B5EF4-FFF2-40B4-BE49-F238E27FC236}">
                  <a16:creationId xmlns:a16="http://schemas.microsoft.com/office/drawing/2014/main" id="{DEF8D074-D311-6E65-CFC3-4F8C84E9E837}"/>
                </a:ext>
              </a:extLst>
            </p:cNvPr>
            <p:cNvSpPr txBox="1"/>
            <p:nvPr/>
          </p:nvSpPr>
          <p:spPr>
            <a:xfrm>
              <a:off x="3446776" y="1914269"/>
              <a:ext cx="2960552" cy="799779"/>
            </a:xfrm>
            <a:prstGeom prst="rect">
              <a:avLst/>
            </a:prstGeom>
            <a:noFill/>
          </p:spPr>
          <p:txBody>
            <a:bodyPr wrap="none" rtlCol="0">
              <a:spAutoFit/>
            </a:bodyPr>
            <a:lstStyle/>
            <a:p>
              <a:r>
                <a:rPr lang="en-US" sz="600" b="1" dirty="0"/>
                <a:t>Spirit of Christ</a:t>
              </a:r>
            </a:p>
          </p:txBody>
        </p:sp>
        <p:sp>
          <p:nvSpPr>
            <p:cNvPr id="11" name="TextBox 10">
              <a:extLst>
                <a:ext uri="{FF2B5EF4-FFF2-40B4-BE49-F238E27FC236}">
                  <a16:creationId xmlns:a16="http://schemas.microsoft.com/office/drawing/2014/main" id="{28155863-5768-43C3-26BD-11407AD478BF}"/>
                </a:ext>
              </a:extLst>
            </p:cNvPr>
            <p:cNvSpPr txBox="1"/>
            <p:nvPr/>
          </p:nvSpPr>
          <p:spPr>
            <a:xfrm>
              <a:off x="3712536" y="5821724"/>
              <a:ext cx="2668908" cy="799779"/>
            </a:xfrm>
            <a:prstGeom prst="rect">
              <a:avLst/>
            </a:prstGeom>
            <a:noFill/>
          </p:spPr>
          <p:txBody>
            <a:bodyPr wrap="none" rtlCol="0">
              <a:spAutoFit/>
            </a:bodyPr>
            <a:lstStyle/>
            <a:p>
              <a:r>
                <a:rPr lang="en-US" sz="600" b="1" dirty="0"/>
                <a:t>Word of God</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1061357" y="304800"/>
            <a:ext cx="6858000" cy="434252"/>
          </a:xfrm>
          <a:prstGeom prst="rect">
            <a:avLst/>
          </a:prstGeom>
          <a:noFill/>
        </p:spPr>
        <p:txBody>
          <a:bodyPr wrap="square" lIns="64291" tIns="32146" rIns="64291" bIns="32146">
            <a:spAutoFit/>
          </a:bodyPr>
          <a:lstStyle/>
          <a:p>
            <a:pPr>
              <a:defRPr/>
            </a:pPr>
            <a:r>
              <a:rPr lang="en-US" sz="2400" b="1" dirty="0">
                <a:solidFill>
                  <a:schemeClr val="bg2">
                    <a:lumMod val="50000"/>
                  </a:schemeClr>
                </a:solidFill>
              </a:rPr>
              <a:t>Worldly</a:t>
            </a:r>
            <a:r>
              <a:rPr lang="en-US" sz="1700" b="1" dirty="0">
                <a:solidFill>
                  <a:schemeClr val="bg2">
                    <a:lumMod val="50000"/>
                  </a:schemeClr>
                </a:solidFill>
              </a:rPr>
              <a:t> </a:t>
            </a:r>
            <a:r>
              <a:rPr lang="en-US" sz="2400" b="1" dirty="0">
                <a:solidFill>
                  <a:schemeClr val="bg2">
                    <a:lumMod val="50000"/>
                  </a:schemeClr>
                </a:solidFill>
              </a:rPr>
              <a:t>Leadership</a:t>
            </a:r>
            <a:r>
              <a:rPr lang="en-US" sz="1700" b="1" dirty="0">
                <a:solidFill>
                  <a:schemeClr val="bg2">
                    <a:lumMod val="50000"/>
                  </a:schemeClr>
                </a:solidFill>
              </a:rPr>
              <a:t>   </a:t>
            </a:r>
            <a:r>
              <a:rPr lang="en-US" sz="2400" b="1" dirty="0">
                <a:solidFill>
                  <a:schemeClr val="bg2">
                    <a:lumMod val="50000"/>
                  </a:schemeClr>
                </a:solidFill>
              </a:rPr>
              <a:t>vs</a:t>
            </a:r>
            <a:r>
              <a:rPr lang="en-US" sz="1700" b="1" dirty="0">
                <a:solidFill>
                  <a:schemeClr val="bg2">
                    <a:lumMod val="50000"/>
                  </a:schemeClr>
                </a:solidFill>
              </a:rPr>
              <a:t>.   </a:t>
            </a:r>
            <a:r>
              <a:rPr lang="en-US" sz="2400" b="1" dirty="0">
                <a:solidFill>
                  <a:schemeClr val="bg2">
                    <a:lumMod val="50000"/>
                  </a:schemeClr>
                </a:solidFill>
              </a:rPr>
              <a:t>Servant</a:t>
            </a:r>
            <a:r>
              <a:rPr lang="en-US" sz="1700" b="1" dirty="0">
                <a:solidFill>
                  <a:schemeClr val="bg2">
                    <a:lumMod val="50000"/>
                  </a:schemeClr>
                </a:solidFill>
              </a:rPr>
              <a:t> </a:t>
            </a:r>
            <a:r>
              <a:rPr lang="en-US" sz="2400" b="1" dirty="0">
                <a:solidFill>
                  <a:schemeClr val="bg2">
                    <a:lumMod val="50000"/>
                  </a:schemeClr>
                </a:solidFill>
              </a:rPr>
              <a:t>Leadership</a:t>
            </a:r>
            <a:r>
              <a:rPr lang="en-US" sz="1700" b="1" dirty="0">
                <a:solidFill>
                  <a:schemeClr val="bg2">
                    <a:lumMod val="50000"/>
                  </a:schemeClr>
                </a:solidFill>
              </a:rPr>
              <a:t> </a:t>
            </a:r>
            <a:r>
              <a:rPr lang="en-US" sz="2400" b="1" dirty="0">
                <a:solidFill>
                  <a:schemeClr val="bg2">
                    <a:lumMod val="50000"/>
                  </a:schemeClr>
                </a:solidFill>
              </a:rPr>
              <a:t>Model</a:t>
            </a:r>
          </a:p>
        </p:txBody>
      </p:sp>
      <p:grpSp>
        <p:nvGrpSpPr>
          <p:cNvPr id="3" name="Group 67"/>
          <p:cNvGrpSpPr>
            <a:grpSpLocks/>
          </p:cNvGrpSpPr>
          <p:nvPr/>
        </p:nvGrpSpPr>
        <p:grpSpPr bwMode="auto">
          <a:xfrm>
            <a:off x="840209" y="1143699"/>
            <a:ext cx="6781056" cy="4952301"/>
            <a:chOff x="-32093" y="2350778"/>
            <a:chExt cx="9582493" cy="7708397"/>
          </a:xfrm>
        </p:grpSpPr>
        <p:grpSp>
          <p:nvGrpSpPr>
            <p:cNvPr id="5" name="Group 52"/>
            <p:cNvGrpSpPr>
              <a:grpSpLocks/>
            </p:cNvGrpSpPr>
            <p:nvPr/>
          </p:nvGrpSpPr>
          <p:grpSpPr bwMode="auto">
            <a:xfrm>
              <a:off x="3530601" y="2895599"/>
              <a:ext cx="6019799" cy="5791199"/>
              <a:chOff x="6273801" y="2743199"/>
              <a:chExt cx="6019799" cy="5791199"/>
            </a:xfrm>
          </p:grpSpPr>
          <p:grpSp>
            <p:nvGrpSpPr>
              <p:cNvPr id="6" name="Group 23"/>
              <p:cNvGrpSpPr>
                <a:grpSpLocks/>
              </p:cNvGrpSpPr>
              <p:nvPr/>
            </p:nvGrpSpPr>
            <p:grpSpPr bwMode="auto">
              <a:xfrm rot="10800000">
                <a:off x="6273801" y="2743199"/>
                <a:ext cx="6019799" cy="5791199"/>
                <a:chOff x="635000" y="2743202"/>
                <a:chExt cx="5943599" cy="5714999"/>
              </a:xfrm>
            </p:grpSpPr>
            <p:sp>
              <p:nvSpPr>
                <p:cNvPr id="25" name="Isosceles Triangle 24"/>
                <p:cNvSpPr/>
                <p:nvPr/>
              </p:nvSpPr>
              <p:spPr bwMode="auto">
                <a:xfrm>
                  <a:off x="635000" y="2743202"/>
                  <a:ext cx="5943599" cy="5714999"/>
                </a:xfrm>
                <a:prstGeom prst="triangle">
                  <a:avLst/>
                </a:prstGeom>
                <a:gradFill flip="none" rotWithShape="1">
                  <a:gsLst>
                    <a:gs pos="28000">
                      <a:srgbClr val="DDEBCF">
                        <a:alpha val="24000"/>
                      </a:srgbClr>
                    </a:gs>
                    <a:gs pos="50000">
                      <a:srgbClr val="9CB86E"/>
                    </a:gs>
                    <a:gs pos="100000">
                      <a:srgbClr val="156B13"/>
                    </a:gs>
                  </a:gsLst>
                  <a:lin ang="2700000" scaled="0"/>
                  <a:tileRect/>
                </a:gradFill>
                <a:ln w="34925" cap="flat" cmpd="sng" algn="ctr">
                  <a:solidFill>
                    <a:schemeClr val="accent4">
                      <a:lumMod val="95000"/>
                      <a:lumOff val="5000"/>
                    </a:schemeClr>
                  </a:solidFill>
                  <a:prstDash val="solid"/>
                  <a:miter lim="0"/>
                  <a:headEnd type="none" w="med" len="med"/>
                  <a:tailEnd type="none" w="med" len="med"/>
                </a:ln>
                <a:effectLst/>
              </p:spPr>
              <p:txBody>
                <a:bodyPr/>
                <a:lstStyle/>
                <a:p>
                  <a:pPr>
                    <a:defRPr/>
                  </a:pPr>
                  <a:endParaRPr lang="en-US" b="1" dirty="0"/>
                </a:p>
              </p:txBody>
            </p:sp>
            <p:cxnSp>
              <p:nvCxnSpPr>
                <p:cNvPr id="26" name="Straight Connector 25"/>
                <p:cNvCxnSpPr/>
                <p:nvPr/>
              </p:nvCxnSpPr>
              <p:spPr bwMode="auto">
                <a:xfrm>
                  <a:off x="2844924" y="4257315"/>
                  <a:ext cx="1523119" cy="0"/>
                </a:xfrm>
                <a:prstGeom prst="line">
                  <a:avLst/>
                </a:prstGeom>
                <a:gradFill rotWithShape="0">
                  <a:gsLst>
                    <a:gs pos="0">
                      <a:srgbClr val="074FB3"/>
                    </a:gs>
                    <a:gs pos="100000">
                      <a:srgbClr val="0C3280"/>
                    </a:gs>
                  </a:gsLst>
                  <a:lin ang="5400000"/>
                </a:gradFill>
                <a:ln w="25400" cap="flat" cmpd="sng" algn="ctr">
                  <a:solidFill>
                    <a:schemeClr val="accent4">
                      <a:lumMod val="95000"/>
                      <a:lumOff val="5000"/>
                    </a:schemeClr>
                  </a:solidFill>
                  <a:prstDash val="solid"/>
                  <a:miter lim="0"/>
                  <a:headEnd type="none" w="med" len="med"/>
                  <a:tailEnd type="none" w="med" len="med"/>
                </a:ln>
                <a:effectLst/>
              </p:spPr>
            </p:cxnSp>
            <p:cxnSp>
              <p:nvCxnSpPr>
                <p:cNvPr id="27" name="Straight Connector 26"/>
                <p:cNvCxnSpPr/>
                <p:nvPr/>
              </p:nvCxnSpPr>
              <p:spPr bwMode="auto">
                <a:xfrm>
                  <a:off x="2310742" y="5170819"/>
                  <a:ext cx="2591483" cy="0"/>
                </a:xfrm>
                <a:prstGeom prst="line">
                  <a:avLst/>
                </a:prstGeom>
                <a:gradFill rotWithShape="0">
                  <a:gsLst>
                    <a:gs pos="0">
                      <a:srgbClr val="074FB3"/>
                    </a:gs>
                    <a:gs pos="100000">
                      <a:srgbClr val="0C3280"/>
                    </a:gs>
                  </a:gsLst>
                  <a:lin ang="5400000"/>
                </a:gradFill>
                <a:ln w="25400" cap="flat" cmpd="sng" algn="ctr">
                  <a:solidFill>
                    <a:schemeClr val="accent4">
                      <a:lumMod val="95000"/>
                      <a:lumOff val="5000"/>
                    </a:schemeClr>
                  </a:solidFill>
                  <a:prstDash val="solid"/>
                  <a:miter lim="0"/>
                  <a:headEnd type="none" w="med" len="med"/>
                  <a:tailEnd type="none" w="med" len="med"/>
                </a:ln>
                <a:effectLst/>
              </p:spPr>
            </p:cxnSp>
            <p:cxnSp>
              <p:nvCxnSpPr>
                <p:cNvPr id="28" name="Straight Connector 27"/>
                <p:cNvCxnSpPr/>
                <p:nvPr/>
              </p:nvCxnSpPr>
              <p:spPr bwMode="auto">
                <a:xfrm flipV="1">
                  <a:off x="1701806" y="6389859"/>
                  <a:ext cx="3809355" cy="77547"/>
                </a:xfrm>
                <a:prstGeom prst="line">
                  <a:avLst/>
                </a:prstGeom>
                <a:gradFill rotWithShape="0">
                  <a:gsLst>
                    <a:gs pos="0">
                      <a:srgbClr val="074FB3"/>
                    </a:gs>
                    <a:gs pos="100000">
                      <a:srgbClr val="0C3280"/>
                    </a:gs>
                  </a:gsLst>
                  <a:lin ang="5400000"/>
                </a:gradFill>
                <a:ln w="25400" cap="flat" cmpd="sng" algn="ctr">
                  <a:solidFill>
                    <a:schemeClr val="accent4">
                      <a:lumMod val="95000"/>
                      <a:lumOff val="5000"/>
                    </a:schemeClr>
                  </a:solidFill>
                  <a:prstDash val="solid"/>
                  <a:miter lim="0"/>
                  <a:headEnd type="none" w="med" len="med"/>
                  <a:tailEnd type="none" w="med" len="med"/>
                </a:ln>
                <a:effectLst/>
              </p:spPr>
            </p:cxnSp>
            <p:cxnSp>
              <p:nvCxnSpPr>
                <p:cNvPr id="29" name="Straight Connector 28"/>
                <p:cNvCxnSpPr/>
                <p:nvPr/>
              </p:nvCxnSpPr>
              <p:spPr bwMode="auto">
                <a:xfrm flipV="1">
                  <a:off x="1178526" y="7391766"/>
                  <a:ext cx="4877718" cy="75996"/>
                </a:xfrm>
                <a:prstGeom prst="line">
                  <a:avLst/>
                </a:prstGeom>
                <a:gradFill rotWithShape="0">
                  <a:gsLst>
                    <a:gs pos="0">
                      <a:srgbClr val="074FB3"/>
                    </a:gs>
                    <a:gs pos="100000">
                      <a:srgbClr val="0C3280"/>
                    </a:gs>
                  </a:gsLst>
                  <a:lin ang="5400000"/>
                </a:gradFill>
                <a:ln w="25400" cap="flat" cmpd="sng" algn="ctr">
                  <a:solidFill>
                    <a:schemeClr val="accent4">
                      <a:lumMod val="95000"/>
                      <a:lumOff val="5000"/>
                    </a:schemeClr>
                  </a:solidFill>
                  <a:prstDash val="solid"/>
                  <a:miter lim="0"/>
                  <a:headEnd type="none" w="med" len="med"/>
                  <a:tailEnd type="none" w="med" len="med"/>
                </a:ln>
                <a:effectLst/>
              </p:spPr>
            </p:cxnSp>
          </p:grpSp>
          <p:sp>
            <p:nvSpPr>
              <p:cNvPr id="38" name="TextBox 37"/>
              <p:cNvSpPr txBox="1"/>
              <p:nvPr/>
            </p:nvSpPr>
            <p:spPr>
              <a:xfrm>
                <a:off x="8525842" y="7026394"/>
                <a:ext cx="1504579" cy="520018"/>
              </a:xfrm>
              <a:prstGeom prst="rect">
                <a:avLst/>
              </a:prstGeom>
              <a:noFill/>
            </p:spPr>
            <p:txBody>
              <a:bodyPr wrap="square">
                <a:spAutoFit/>
              </a:bodyPr>
              <a:lstStyle/>
              <a:p>
                <a:pPr algn="ctr">
                  <a:defRPr/>
                </a:pPr>
                <a:r>
                  <a:rPr lang="en-US" b="1" dirty="0">
                    <a:solidFill>
                      <a:schemeClr val="tx1">
                        <a:lumMod val="85000"/>
                        <a:lumOff val="15000"/>
                      </a:schemeClr>
                    </a:solidFill>
                  </a:rPr>
                  <a:t>Pastor</a:t>
                </a:r>
              </a:p>
            </p:txBody>
          </p:sp>
          <p:sp>
            <p:nvSpPr>
              <p:cNvPr id="39" name="TextBox 38"/>
              <p:cNvSpPr txBox="1"/>
              <p:nvPr/>
            </p:nvSpPr>
            <p:spPr>
              <a:xfrm>
                <a:off x="8633522" y="6168080"/>
                <a:ext cx="1361146" cy="520018"/>
              </a:xfrm>
              <a:prstGeom prst="rect">
                <a:avLst/>
              </a:prstGeom>
              <a:noFill/>
            </p:spPr>
            <p:txBody>
              <a:bodyPr wrap="square">
                <a:spAutoFit/>
              </a:bodyPr>
              <a:lstStyle/>
              <a:p>
                <a:pPr algn="ctr">
                  <a:defRPr/>
                </a:pPr>
                <a:r>
                  <a:rPr lang="en-US" b="1" dirty="0">
                    <a:solidFill>
                      <a:schemeClr val="tx1">
                        <a:lumMod val="85000"/>
                        <a:lumOff val="15000"/>
                      </a:schemeClr>
                    </a:solidFill>
                  </a:rPr>
                  <a:t>Elders</a:t>
                </a:r>
              </a:p>
            </p:txBody>
          </p:sp>
          <p:sp>
            <p:nvSpPr>
              <p:cNvPr id="40" name="TextBox 39"/>
              <p:cNvSpPr txBox="1"/>
              <p:nvPr/>
            </p:nvSpPr>
            <p:spPr>
              <a:xfrm>
                <a:off x="8310481" y="5095188"/>
                <a:ext cx="1956648" cy="520018"/>
              </a:xfrm>
              <a:prstGeom prst="rect">
                <a:avLst/>
              </a:prstGeom>
              <a:noFill/>
            </p:spPr>
            <p:txBody>
              <a:bodyPr wrap="square">
                <a:spAutoFit/>
              </a:bodyPr>
              <a:lstStyle/>
              <a:p>
                <a:pPr algn="ctr">
                  <a:defRPr/>
                </a:pPr>
                <a:r>
                  <a:rPr lang="en-US" b="1" dirty="0">
                    <a:solidFill>
                      <a:schemeClr val="tx1">
                        <a:lumMod val="85000"/>
                        <a:lumOff val="15000"/>
                      </a:schemeClr>
                    </a:solidFill>
                  </a:rPr>
                  <a:t>Lay</a:t>
                </a:r>
                <a:r>
                  <a:rPr lang="en-US" dirty="0">
                    <a:solidFill>
                      <a:schemeClr val="tx1">
                        <a:lumMod val="85000"/>
                        <a:lumOff val="15000"/>
                      </a:schemeClr>
                    </a:solidFill>
                  </a:rPr>
                  <a:t> </a:t>
                </a:r>
                <a:r>
                  <a:rPr lang="en-US" b="1" dirty="0">
                    <a:solidFill>
                      <a:schemeClr val="tx1">
                        <a:lumMod val="85000"/>
                        <a:lumOff val="15000"/>
                      </a:schemeClr>
                    </a:solidFill>
                  </a:rPr>
                  <a:t>Leaders</a:t>
                </a:r>
              </a:p>
            </p:txBody>
          </p:sp>
          <p:sp>
            <p:nvSpPr>
              <p:cNvPr id="3118" name="TextBox 40"/>
              <p:cNvSpPr txBox="1">
                <a:spLocks noChangeArrowheads="1"/>
              </p:cNvSpPr>
              <p:nvPr/>
            </p:nvSpPr>
            <p:spPr bwMode="auto">
              <a:xfrm>
                <a:off x="7341359" y="4022295"/>
                <a:ext cx="3824073" cy="520018"/>
              </a:xfrm>
              <a:prstGeom prst="rect">
                <a:avLst/>
              </a:prstGeom>
              <a:noFill/>
              <a:ln w="9525">
                <a:noFill/>
                <a:miter lim="800000"/>
                <a:headEnd/>
                <a:tailEnd/>
              </a:ln>
            </p:spPr>
            <p:txBody>
              <a:bodyPr wrap="square">
                <a:spAutoFit/>
              </a:bodyPr>
              <a:lstStyle/>
              <a:p>
                <a:pPr algn="ctr"/>
                <a:r>
                  <a:rPr lang="en-US" b="1" dirty="0">
                    <a:solidFill>
                      <a:schemeClr val="bg1"/>
                    </a:solidFill>
                  </a:rPr>
                  <a:t>Ministering</a:t>
                </a:r>
                <a:r>
                  <a:rPr lang="en-US" dirty="0">
                    <a:solidFill>
                      <a:schemeClr val="bg1"/>
                    </a:solidFill>
                  </a:rPr>
                  <a:t> </a:t>
                </a:r>
                <a:r>
                  <a:rPr lang="en-US" b="1" dirty="0">
                    <a:solidFill>
                      <a:schemeClr val="bg1"/>
                    </a:solidFill>
                  </a:rPr>
                  <a:t>Body</a:t>
                </a:r>
              </a:p>
            </p:txBody>
          </p:sp>
          <p:sp>
            <p:nvSpPr>
              <p:cNvPr id="3119" name="TextBox 41"/>
              <p:cNvSpPr txBox="1">
                <a:spLocks noChangeArrowheads="1"/>
              </p:cNvSpPr>
              <p:nvPr/>
            </p:nvSpPr>
            <p:spPr bwMode="auto">
              <a:xfrm>
                <a:off x="7525239" y="3048000"/>
                <a:ext cx="3472962" cy="520018"/>
              </a:xfrm>
              <a:prstGeom prst="rect">
                <a:avLst/>
              </a:prstGeom>
              <a:noFill/>
              <a:ln w="9525">
                <a:noFill/>
                <a:miter lim="800000"/>
                <a:headEnd/>
                <a:tailEnd/>
              </a:ln>
            </p:spPr>
            <p:txBody>
              <a:bodyPr>
                <a:spAutoFit/>
              </a:bodyPr>
              <a:lstStyle/>
              <a:p>
                <a:pPr algn="ctr"/>
                <a:r>
                  <a:rPr lang="en-US" b="1" i="1" dirty="0">
                    <a:solidFill>
                      <a:schemeClr val="bg1"/>
                    </a:solidFill>
                  </a:rPr>
                  <a:t>World</a:t>
                </a:r>
                <a:r>
                  <a:rPr lang="en-US" i="1" dirty="0">
                    <a:solidFill>
                      <a:schemeClr val="bg1"/>
                    </a:solidFill>
                  </a:rPr>
                  <a:t> – </a:t>
                </a:r>
                <a:r>
                  <a:rPr lang="en-US" b="1" i="1" dirty="0">
                    <a:solidFill>
                      <a:schemeClr val="bg1"/>
                    </a:solidFill>
                  </a:rPr>
                  <a:t>Mission</a:t>
                </a:r>
                <a:r>
                  <a:rPr lang="en-US" i="1" dirty="0">
                    <a:solidFill>
                      <a:schemeClr val="bg1"/>
                    </a:solidFill>
                  </a:rPr>
                  <a:t> </a:t>
                </a:r>
                <a:r>
                  <a:rPr lang="en-US" b="1" i="1" dirty="0">
                    <a:solidFill>
                      <a:schemeClr val="bg1"/>
                    </a:solidFill>
                  </a:rPr>
                  <a:t>Field</a:t>
                </a:r>
              </a:p>
            </p:txBody>
          </p:sp>
          <p:cxnSp>
            <p:nvCxnSpPr>
              <p:cNvPr id="45" name="Straight Connector 44"/>
              <p:cNvCxnSpPr/>
              <p:nvPr/>
            </p:nvCxnSpPr>
            <p:spPr bwMode="auto">
              <a:xfrm flipH="1">
                <a:off x="6807584" y="3580252"/>
                <a:ext cx="5028585" cy="77009"/>
              </a:xfrm>
              <a:prstGeom prst="line">
                <a:avLst/>
              </a:prstGeom>
              <a:gradFill rotWithShape="0">
                <a:gsLst>
                  <a:gs pos="0">
                    <a:srgbClr val="074FB3"/>
                  </a:gs>
                  <a:gs pos="100000">
                    <a:srgbClr val="0C3280"/>
                  </a:gs>
                </a:gsLst>
                <a:lin ang="5400000"/>
              </a:gradFill>
              <a:ln w="25400" cap="flat" cmpd="sng" algn="ctr">
                <a:solidFill>
                  <a:schemeClr val="accent4">
                    <a:lumMod val="95000"/>
                    <a:lumOff val="5000"/>
                  </a:schemeClr>
                </a:solidFill>
                <a:prstDash val="solid"/>
                <a:miter lim="0"/>
                <a:headEnd type="none" w="med" len="med"/>
                <a:tailEnd type="none" w="med" len="med"/>
              </a:ln>
              <a:effectLst/>
            </p:spPr>
          </p:cxnSp>
        </p:grpSp>
        <p:sp>
          <p:nvSpPr>
            <p:cNvPr id="3112" name="TextBox 48"/>
            <p:cNvSpPr txBox="1">
              <a:spLocks noChangeArrowheads="1"/>
            </p:cNvSpPr>
            <p:nvPr/>
          </p:nvSpPr>
          <p:spPr bwMode="auto">
            <a:xfrm>
              <a:off x="3844397" y="2350778"/>
              <a:ext cx="5334000" cy="520018"/>
            </a:xfrm>
            <a:prstGeom prst="rect">
              <a:avLst/>
            </a:prstGeom>
            <a:noFill/>
            <a:ln w="9525">
              <a:noFill/>
              <a:miter lim="800000"/>
              <a:headEnd/>
              <a:tailEnd/>
            </a:ln>
          </p:spPr>
          <p:txBody>
            <a:bodyPr>
              <a:spAutoFit/>
            </a:bodyPr>
            <a:lstStyle/>
            <a:p>
              <a:pPr algn="ctr"/>
              <a:r>
                <a:rPr lang="en-US" b="1" dirty="0">
                  <a:solidFill>
                    <a:srgbClr val="FF0000"/>
                  </a:solidFill>
                </a:rPr>
                <a:t>Servant-Leadership Model</a:t>
              </a:r>
            </a:p>
          </p:txBody>
        </p:sp>
        <p:sp>
          <p:nvSpPr>
            <p:cNvPr id="3113" name="TextBox 107"/>
            <p:cNvSpPr txBox="1">
              <a:spLocks noChangeArrowheads="1"/>
            </p:cNvSpPr>
            <p:nvPr/>
          </p:nvSpPr>
          <p:spPr bwMode="auto">
            <a:xfrm>
              <a:off x="-32093" y="9539157"/>
              <a:ext cx="6783857" cy="520018"/>
            </a:xfrm>
            <a:prstGeom prst="rect">
              <a:avLst/>
            </a:prstGeom>
            <a:noFill/>
            <a:ln w="9525">
              <a:noFill/>
              <a:miter lim="800000"/>
              <a:headEnd/>
              <a:tailEnd/>
            </a:ln>
          </p:spPr>
          <p:txBody>
            <a:bodyPr wrap="square">
              <a:spAutoFit/>
            </a:bodyPr>
            <a:lstStyle/>
            <a:p>
              <a:r>
                <a:rPr lang="en-US" b="1" dirty="0"/>
                <a:t>Because I say so!    </a:t>
              </a:r>
              <a:r>
                <a:rPr lang="en-US" b="1" i="1" dirty="0"/>
                <a:t>vs.     </a:t>
              </a:r>
              <a:r>
                <a:rPr lang="en-US" b="1" i="1" dirty="0">
                  <a:solidFill>
                    <a:srgbClr val="FF0000"/>
                  </a:solidFill>
                </a:rPr>
                <a:t>Because I serve so!</a:t>
              </a:r>
            </a:p>
          </p:txBody>
        </p:sp>
      </p:grpSp>
      <p:grpSp>
        <p:nvGrpSpPr>
          <p:cNvPr id="7" name="Group 53"/>
          <p:cNvGrpSpPr>
            <a:grpSpLocks/>
          </p:cNvGrpSpPr>
          <p:nvPr/>
        </p:nvGrpSpPr>
        <p:grpSpPr bwMode="auto">
          <a:xfrm rot="10800000">
            <a:off x="6705600" y="2362200"/>
            <a:ext cx="2156520" cy="1957800"/>
            <a:chOff x="6273800" y="2743200"/>
            <a:chExt cx="6019800" cy="5791200"/>
          </a:xfrm>
        </p:grpSpPr>
        <p:grpSp>
          <p:nvGrpSpPr>
            <p:cNvPr id="8" name="Group 23"/>
            <p:cNvGrpSpPr>
              <a:grpSpLocks/>
            </p:cNvGrpSpPr>
            <p:nvPr/>
          </p:nvGrpSpPr>
          <p:grpSpPr bwMode="auto">
            <a:xfrm rot="10800000">
              <a:off x="6273800" y="2743200"/>
              <a:ext cx="6019800" cy="5791200"/>
              <a:chOff x="635000" y="2743200"/>
              <a:chExt cx="5943600" cy="5715000"/>
            </a:xfrm>
          </p:grpSpPr>
          <p:sp>
            <p:nvSpPr>
              <p:cNvPr id="62" name="Isosceles Triangle 61"/>
              <p:cNvSpPr/>
              <p:nvPr/>
            </p:nvSpPr>
            <p:spPr bwMode="auto">
              <a:xfrm>
                <a:off x="635000" y="2743200"/>
                <a:ext cx="5943600" cy="5715000"/>
              </a:xfrm>
              <a:prstGeom prst="triangle">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w="34925" cap="flat" cmpd="sng" algn="ctr">
                <a:solidFill>
                  <a:schemeClr val="accent4">
                    <a:lumMod val="95000"/>
                    <a:lumOff val="5000"/>
                  </a:schemeClr>
                </a:solidFill>
                <a:prstDash val="solid"/>
                <a:miter lim="0"/>
                <a:headEnd type="none" w="med" len="med"/>
                <a:tailEnd type="none" w="med" len="med"/>
              </a:ln>
              <a:effectLst/>
            </p:spPr>
            <p:txBody>
              <a:bodyPr/>
              <a:lstStyle/>
              <a:p>
                <a:pPr>
                  <a:defRPr/>
                </a:pPr>
                <a:endParaRPr lang="en-US" sz="700" b="1" dirty="0"/>
              </a:p>
            </p:txBody>
          </p:sp>
          <p:cxnSp>
            <p:nvCxnSpPr>
              <p:cNvPr id="63" name="Straight Connector 62"/>
              <p:cNvCxnSpPr/>
              <p:nvPr/>
            </p:nvCxnSpPr>
            <p:spPr bwMode="auto">
              <a:xfrm>
                <a:off x="2843853" y="4267003"/>
                <a:ext cx="1525893" cy="0"/>
              </a:xfrm>
              <a:prstGeom prst="line">
                <a:avLst/>
              </a:prstGeom>
              <a:gradFill rotWithShape="0">
                <a:gsLst>
                  <a:gs pos="0">
                    <a:srgbClr val="074FB3"/>
                  </a:gs>
                  <a:gs pos="100000">
                    <a:srgbClr val="0C3280"/>
                  </a:gs>
                </a:gsLst>
                <a:lin ang="5400000"/>
              </a:gradFill>
              <a:ln w="25400" cap="flat" cmpd="sng" algn="ctr">
                <a:solidFill>
                  <a:schemeClr val="accent4">
                    <a:lumMod val="95000"/>
                    <a:lumOff val="5000"/>
                  </a:schemeClr>
                </a:solidFill>
                <a:prstDash val="solid"/>
                <a:miter lim="0"/>
                <a:headEnd type="none" w="med" len="med"/>
                <a:tailEnd type="none" w="med" len="med"/>
              </a:ln>
              <a:effectLst/>
            </p:spPr>
          </p:cxnSp>
          <p:cxnSp>
            <p:nvCxnSpPr>
              <p:cNvPr id="64" name="Straight Connector 63"/>
              <p:cNvCxnSpPr/>
              <p:nvPr/>
            </p:nvCxnSpPr>
            <p:spPr bwMode="auto">
              <a:xfrm>
                <a:off x="2311636" y="5180696"/>
                <a:ext cx="2590327" cy="0"/>
              </a:xfrm>
              <a:prstGeom prst="line">
                <a:avLst/>
              </a:prstGeom>
              <a:gradFill rotWithShape="0">
                <a:gsLst>
                  <a:gs pos="0">
                    <a:srgbClr val="074FB3"/>
                  </a:gs>
                  <a:gs pos="100000">
                    <a:srgbClr val="0C3280"/>
                  </a:gs>
                </a:gsLst>
                <a:lin ang="5400000"/>
              </a:gradFill>
              <a:ln w="25400" cap="flat" cmpd="sng" algn="ctr">
                <a:solidFill>
                  <a:schemeClr val="accent4">
                    <a:lumMod val="95000"/>
                    <a:lumOff val="5000"/>
                  </a:schemeClr>
                </a:solidFill>
                <a:prstDash val="solid"/>
                <a:miter lim="0"/>
                <a:headEnd type="none" w="med" len="med"/>
                <a:tailEnd type="none" w="med" len="med"/>
              </a:ln>
              <a:effectLst/>
            </p:spPr>
          </p:cxnSp>
          <p:cxnSp>
            <p:nvCxnSpPr>
              <p:cNvPr id="65" name="Straight Connector 64"/>
              <p:cNvCxnSpPr/>
              <p:nvPr/>
            </p:nvCxnSpPr>
            <p:spPr bwMode="auto">
              <a:xfrm flipV="1">
                <a:off x="1702509" y="6400918"/>
                <a:ext cx="3808580" cy="76632"/>
              </a:xfrm>
              <a:prstGeom prst="line">
                <a:avLst/>
              </a:prstGeom>
              <a:gradFill rotWithShape="0">
                <a:gsLst>
                  <a:gs pos="0">
                    <a:srgbClr val="074FB3"/>
                  </a:gs>
                  <a:gs pos="100000">
                    <a:srgbClr val="0C3280"/>
                  </a:gs>
                </a:gsLst>
                <a:lin ang="5400000"/>
              </a:gradFill>
              <a:ln w="25400" cap="flat" cmpd="sng" algn="ctr">
                <a:solidFill>
                  <a:schemeClr val="accent4">
                    <a:lumMod val="95000"/>
                    <a:lumOff val="5000"/>
                  </a:schemeClr>
                </a:solidFill>
                <a:prstDash val="solid"/>
                <a:miter lim="0"/>
                <a:headEnd type="none" w="med" len="med"/>
                <a:tailEnd type="none" w="med" len="med"/>
              </a:ln>
              <a:effectLst/>
            </p:spPr>
          </p:cxnSp>
          <p:cxnSp>
            <p:nvCxnSpPr>
              <p:cNvPr id="66" name="Straight Connector 65"/>
              <p:cNvCxnSpPr/>
              <p:nvPr/>
            </p:nvCxnSpPr>
            <p:spPr bwMode="auto">
              <a:xfrm flipV="1">
                <a:off x="1167216" y="7391243"/>
                <a:ext cx="4879166" cy="76632"/>
              </a:xfrm>
              <a:prstGeom prst="line">
                <a:avLst/>
              </a:prstGeom>
              <a:gradFill rotWithShape="0">
                <a:gsLst>
                  <a:gs pos="0">
                    <a:srgbClr val="074FB3"/>
                  </a:gs>
                  <a:gs pos="100000">
                    <a:srgbClr val="0C3280"/>
                  </a:gs>
                </a:gsLst>
                <a:lin ang="5400000"/>
              </a:gradFill>
              <a:ln w="25400" cap="flat" cmpd="sng" algn="ctr">
                <a:solidFill>
                  <a:schemeClr val="accent4">
                    <a:lumMod val="95000"/>
                    <a:lumOff val="5000"/>
                  </a:schemeClr>
                </a:solidFill>
                <a:prstDash val="solid"/>
                <a:miter lim="0"/>
                <a:headEnd type="none" w="med" len="med"/>
                <a:tailEnd type="none" w="med" len="med"/>
              </a:ln>
              <a:effectLst/>
            </p:spPr>
          </p:cxnSp>
        </p:grpSp>
        <p:sp>
          <p:nvSpPr>
            <p:cNvPr id="56" name="TextBox 55"/>
            <p:cNvSpPr txBox="1"/>
            <p:nvPr/>
          </p:nvSpPr>
          <p:spPr>
            <a:xfrm rot="10800000">
              <a:off x="8352065" y="6773763"/>
              <a:ext cx="1814457" cy="741178"/>
            </a:xfrm>
            <a:prstGeom prst="rect">
              <a:avLst/>
            </a:prstGeom>
            <a:noFill/>
          </p:spPr>
          <p:txBody>
            <a:bodyPr wrap="square">
              <a:spAutoFit/>
            </a:bodyPr>
            <a:lstStyle/>
            <a:p>
              <a:pPr algn="ctr">
                <a:defRPr/>
              </a:pPr>
              <a:r>
                <a:rPr lang="en-US" sz="1200" b="1" dirty="0">
                  <a:solidFill>
                    <a:schemeClr val="tx1">
                      <a:lumMod val="85000"/>
                      <a:lumOff val="15000"/>
                    </a:schemeClr>
                  </a:solidFill>
                </a:rPr>
                <a:t>Pastor</a:t>
              </a:r>
            </a:p>
          </p:txBody>
        </p:sp>
        <p:sp>
          <p:nvSpPr>
            <p:cNvPr id="57" name="TextBox 56"/>
            <p:cNvSpPr txBox="1"/>
            <p:nvPr/>
          </p:nvSpPr>
          <p:spPr>
            <a:xfrm rot="10800000">
              <a:off x="8289749" y="5958197"/>
              <a:ext cx="1876773" cy="741178"/>
            </a:xfrm>
            <a:prstGeom prst="rect">
              <a:avLst/>
            </a:prstGeom>
            <a:noFill/>
          </p:spPr>
          <p:txBody>
            <a:bodyPr wrap="square">
              <a:spAutoFit/>
            </a:bodyPr>
            <a:lstStyle/>
            <a:p>
              <a:pPr algn="ctr">
                <a:defRPr/>
              </a:pPr>
              <a:r>
                <a:rPr lang="en-US" sz="1200" b="1" dirty="0">
                  <a:solidFill>
                    <a:schemeClr val="tx1">
                      <a:lumMod val="85000"/>
                      <a:lumOff val="15000"/>
                    </a:schemeClr>
                  </a:solidFill>
                </a:rPr>
                <a:t>Elders</a:t>
              </a:r>
            </a:p>
          </p:txBody>
        </p:sp>
        <p:sp>
          <p:nvSpPr>
            <p:cNvPr id="58" name="TextBox 57"/>
            <p:cNvSpPr txBox="1"/>
            <p:nvPr/>
          </p:nvSpPr>
          <p:spPr>
            <a:xfrm rot="10800000">
              <a:off x="7813026" y="4938739"/>
              <a:ext cx="2991619" cy="741178"/>
            </a:xfrm>
            <a:prstGeom prst="rect">
              <a:avLst/>
            </a:prstGeom>
            <a:noFill/>
          </p:spPr>
          <p:txBody>
            <a:bodyPr wrap="square">
              <a:spAutoFit/>
            </a:bodyPr>
            <a:lstStyle/>
            <a:p>
              <a:pPr algn="ctr">
                <a:defRPr/>
              </a:pPr>
              <a:r>
                <a:rPr lang="en-US" sz="1200" b="1" dirty="0">
                  <a:solidFill>
                    <a:schemeClr val="tx1">
                      <a:lumMod val="85000"/>
                      <a:lumOff val="15000"/>
                    </a:schemeClr>
                  </a:solidFill>
                </a:rPr>
                <a:t>Lay</a:t>
              </a:r>
              <a:r>
                <a:rPr lang="en-US" sz="1000" b="1" dirty="0">
                  <a:solidFill>
                    <a:schemeClr val="tx1">
                      <a:lumMod val="85000"/>
                      <a:lumOff val="15000"/>
                    </a:schemeClr>
                  </a:solidFill>
                </a:rPr>
                <a:t> </a:t>
              </a:r>
              <a:r>
                <a:rPr lang="en-US" sz="1200" b="1" dirty="0">
                  <a:solidFill>
                    <a:schemeClr val="tx1">
                      <a:lumMod val="85000"/>
                      <a:lumOff val="15000"/>
                    </a:schemeClr>
                  </a:solidFill>
                </a:rPr>
                <a:t>Leaders</a:t>
              </a:r>
            </a:p>
          </p:txBody>
        </p:sp>
        <p:sp>
          <p:nvSpPr>
            <p:cNvPr id="59" name="TextBox 58"/>
            <p:cNvSpPr txBox="1"/>
            <p:nvPr/>
          </p:nvSpPr>
          <p:spPr>
            <a:xfrm rot="10800000">
              <a:off x="6975903" y="3919280"/>
              <a:ext cx="4041449" cy="741178"/>
            </a:xfrm>
            <a:prstGeom prst="rect">
              <a:avLst/>
            </a:prstGeom>
            <a:noFill/>
          </p:spPr>
          <p:txBody>
            <a:bodyPr wrap="square">
              <a:spAutoFit/>
            </a:bodyPr>
            <a:lstStyle/>
            <a:p>
              <a:pPr>
                <a:defRPr/>
              </a:pPr>
              <a:r>
                <a:rPr lang="en-US" sz="1200" b="1" dirty="0">
                  <a:solidFill>
                    <a:schemeClr val="tx1">
                      <a:lumMod val="85000"/>
                      <a:lumOff val="15000"/>
                    </a:schemeClr>
                  </a:solidFill>
                </a:rPr>
                <a:t>Ministering</a:t>
              </a:r>
              <a:r>
                <a:rPr lang="en-US" sz="1000" b="1" dirty="0">
                  <a:solidFill>
                    <a:schemeClr val="tx1">
                      <a:lumMod val="85000"/>
                      <a:lumOff val="15000"/>
                    </a:schemeClr>
                  </a:solidFill>
                </a:rPr>
                <a:t> </a:t>
              </a:r>
              <a:r>
                <a:rPr lang="en-US" sz="1200" b="1" dirty="0">
                  <a:solidFill>
                    <a:schemeClr val="tx1">
                      <a:lumMod val="85000"/>
                      <a:lumOff val="15000"/>
                    </a:schemeClr>
                  </a:solidFill>
                </a:rPr>
                <a:t>Body</a:t>
              </a:r>
            </a:p>
          </p:txBody>
        </p:sp>
        <p:sp>
          <p:nvSpPr>
            <p:cNvPr id="60" name="TextBox 59"/>
            <p:cNvSpPr txBox="1"/>
            <p:nvPr/>
          </p:nvSpPr>
          <p:spPr>
            <a:xfrm rot="10800000">
              <a:off x="7526367" y="3035217"/>
              <a:ext cx="3471043" cy="535296"/>
            </a:xfrm>
            <a:prstGeom prst="rect">
              <a:avLst/>
            </a:prstGeom>
            <a:noFill/>
          </p:spPr>
          <p:txBody>
            <a:bodyPr>
              <a:spAutoFit/>
            </a:bodyPr>
            <a:lstStyle/>
            <a:p>
              <a:pPr>
                <a:defRPr/>
              </a:pPr>
              <a:endParaRPr lang="en-US" sz="700" b="1" i="1" dirty="0">
                <a:solidFill>
                  <a:schemeClr val="tx1">
                    <a:lumMod val="85000"/>
                    <a:lumOff val="15000"/>
                  </a:schemeClr>
                </a:solidFill>
              </a:endParaRPr>
            </a:p>
          </p:txBody>
        </p:sp>
        <p:cxnSp>
          <p:nvCxnSpPr>
            <p:cNvPr id="61" name="Straight Connector 60"/>
            <p:cNvCxnSpPr/>
            <p:nvPr/>
          </p:nvCxnSpPr>
          <p:spPr bwMode="auto">
            <a:xfrm flipH="1">
              <a:off x="6806609" y="3582460"/>
              <a:ext cx="5028963" cy="74668"/>
            </a:xfrm>
            <a:prstGeom prst="line">
              <a:avLst/>
            </a:prstGeom>
            <a:gradFill rotWithShape="0">
              <a:gsLst>
                <a:gs pos="0">
                  <a:srgbClr val="074FB3"/>
                </a:gs>
                <a:gs pos="100000">
                  <a:srgbClr val="0C3280"/>
                </a:gs>
              </a:gsLst>
              <a:lin ang="5400000"/>
            </a:gradFill>
            <a:ln w="25400" cap="flat" cmpd="sng" algn="ctr">
              <a:solidFill>
                <a:schemeClr val="accent4">
                  <a:lumMod val="95000"/>
                  <a:lumOff val="5000"/>
                </a:schemeClr>
              </a:solidFill>
              <a:prstDash val="solid"/>
              <a:miter lim="0"/>
              <a:headEnd type="none" w="med" len="med"/>
              <a:tailEnd type="none" w="med" len="med"/>
            </a:ln>
            <a:effectLst/>
          </p:spPr>
        </p:cxnSp>
      </p:grpSp>
      <p:sp>
        <p:nvSpPr>
          <p:cNvPr id="3077" name="TextBox 66"/>
          <p:cNvSpPr txBox="1">
            <a:spLocks noChangeArrowheads="1"/>
          </p:cNvSpPr>
          <p:nvPr/>
        </p:nvSpPr>
        <p:spPr bwMode="auto">
          <a:xfrm>
            <a:off x="5943600" y="4394128"/>
            <a:ext cx="3387782" cy="311141"/>
          </a:xfrm>
          <a:prstGeom prst="rect">
            <a:avLst/>
          </a:prstGeom>
          <a:noFill/>
          <a:ln w="9525">
            <a:noFill/>
            <a:miter lim="800000"/>
            <a:headEnd/>
            <a:tailEnd/>
          </a:ln>
        </p:spPr>
        <p:txBody>
          <a:bodyPr wrap="square" lIns="64291" tIns="32146" rIns="64291" bIns="32146">
            <a:spAutoFit/>
          </a:bodyPr>
          <a:lstStyle/>
          <a:p>
            <a:pPr algn="ctr"/>
            <a:r>
              <a:rPr lang="en-US" sz="1600" b="1" dirty="0">
                <a:solidFill>
                  <a:srgbClr val="FF0000"/>
                </a:solidFill>
              </a:rPr>
              <a:t> Honoring Servant-Leadership Model</a:t>
            </a:r>
          </a:p>
        </p:txBody>
      </p:sp>
      <p:cxnSp>
        <p:nvCxnSpPr>
          <p:cNvPr id="70" name="Straight Connector 69"/>
          <p:cNvCxnSpPr>
            <a:cxnSpLocks/>
          </p:cNvCxnSpPr>
          <p:nvPr/>
        </p:nvCxnSpPr>
        <p:spPr bwMode="auto">
          <a:xfrm>
            <a:off x="2871248" y="838200"/>
            <a:ext cx="161851" cy="5032995"/>
          </a:xfrm>
          <a:prstGeom prst="line">
            <a:avLst/>
          </a:prstGeom>
          <a:gradFill rotWithShape="0">
            <a:gsLst>
              <a:gs pos="0">
                <a:srgbClr val="074FB3"/>
              </a:gs>
              <a:gs pos="100000">
                <a:srgbClr val="0C3280"/>
              </a:gs>
            </a:gsLst>
            <a:lin ang="5400000"/>
          </a:gradFill>
          <a:ln w="127000" cap="flat" cmpd="dbl" algn="ctr">
            <a:solidFill>
              <a:schemeClr val="accent4">
                <a:lumMod val="95000"/>
                <a:lumOff val="5000"/>
              </a:schemeClr>
            </a:solidFill>
            <a:prstDash val="solid"/>
            <a:miter lim="0"/>
            <a:headEnd type="none" w="med" len="med"/>
            <a:tailEnd type="none" w="med" len="med"/>
          </a:ln>
          <a:effectLst/>
        </p:spPr>
      </p:cxnSp>
      <p:grpSp>
        <p:nvGrpSpPr>
          <p:cNvPr id="9" name="Group 108"/>
          <p:cNvGrpSpPr>
            <a:grpSpLocks/>
          </p:cNvGrpSpPr>
          <p:nvPr/>
        </p:nvGrpSpPr>
        <p:grpSpPr bwMode="auto">
          <a:xfrm>
            <a:off x="446485" y="1523999"/>
            <a:ext cx="2318370" cy="2815719"/>
            <a:chOff x="482600" y="2872481"/>
            <a:chExt cx="3297604" cy="4427772"/>
          </a:xfrm>
        </p:grpSpPr>
        <p:grpSp>
          <p:nvGrpSpPr>
            <p:cNvPr id="10" name="Group 50"/>
            <p:cNvGrpSpPr>
              <a:grpSpLocks/>
            </p:cNvGrpSpPr>
            <p:nvPr/>
          </p:nvGrpSpPr>
          <p:grpSpPr bwMode="auto">
            <a:xfrm>
              <a:off x="482600" y="3299062"/>
              <a:ext cx="3297604" cy="3540716"/>
              <a:chOff x="558800" y="2972041"/>
              <a:chExt cx="5943600" cy="5715200"/>
            </a:xfrm>
          </p:grpSpPr>
          <p:grpSp>
            <p:nvGrpSpPr>
              <p:cNvPr id="11" name="Group 22"/>
              <p:cNvGrpSpPr>
                <a:grpSpLocks/>
              </p:cNvGrpSpPr>
              <p:nvPr/>
            </p:nvGrpSpPr>
            <p:grpSpPr bwMode="auto">
              <a:xfrm>
                <a:off x="558800" y="2972041"/>
                <a:ext cx="5943600" cy="5715200"/>
                <a:chOff x="635000" y="2743441"/>
                <a:chExt cx="5943600" cy="5715200"/>
              </a:xfrm>
            </p:grpSpPr>
            <p:sp>
              <p:nvSpPr>
                <p:cNvPr id="2" name="Isosceles Triangle 1"/>
                <p:cNvSpPr/>
                <p:nvPr/>
              </p:nvSpPr>
              <p:spPr bwMode="auto">
                <a:xfrm>
                  <a:off x="635000" y="2743441"/>
                  <a:ext cx="5943600" cy="5715200"/>
                </a:xfrm>
                <a:prstGeom prst="triangle">
                  <a:avLst/>
                </a:prstGeom>
                <a:blipFill>
                  <a:blip r:embed="rId3" cstate="print"/>
                  <a:tile tx="0" ty="0" sx="100000" sy="100000" flip="none" algn="tl"/>
                </a:blipFill>
                <a:ln w="34925" cap="flat" cmpd="sng" algn="ctr">
                  <a:solidFill>
                    <a:schemeClr val="accent4">
                      <a:lumMod val="95000"/>
                      <a:lumOff val="5000"/>
                    </a:schemeClr>
                  </a:solidFill>
                  <a:prstDash val="solid"/>
                  <a:miter lim="0"/>
                  <a:headEnd type="none" w="med" len="med"/>
                  <a:tailEnd type="none" w="med" len="med"/>
                </a:ln>
                <a:effectLst/>
              </p:spPr>
              <p:txBody>
                <a:bodyPr/>
                <a:lstStyle/>
                <a:p>
                  <a:pPr>
                    <a:defRPr/>
                  </a:pPr>
                  <a:endParaRPr lang="en-US" sz="700" b="1" dirty="0"/>
                </a:p>
              </p:txBody>
            </p:sp>
            <p:cxnSp>
              <p:nvCxnSpPr>
                <p:cNvPr id="4" name="Straight Connector 3"/>
                <p:cNvCxnSpPr/>
                <p:nvPr/>
              </p:nvCxnSpPr>
              <p:spPr bwMode="auto">
                <a:xfrm>
                  <a:off x="2844176" y="4268349"/>
                  <a:ext cx="1525248" cy="0"/>
                </a:xfrm>
                <a:prstGeom prst="line">
                  <a:avLst/>
                </a:prstGeom>
                <a:gradFill rotWithShape="0">
                  <a:gsLst>
                    <a:gs pos="0">
                      <a:srgbClr val="074FB3"/>
                    </a:gs>
                    <a:gs pos="100000">
                      <a:srgbClr val="0C3280"/>
                    </a:gs>
                  </a:gsLst>
                  <a:lin ang="5400000"/>
                </a:gradFill>
                <a:ln w="25400" cap="flat" cmpd="sng" algn="ctr">
                  <a:solidFill>
                    <a:schemeClr val="accent4">
                      <a:lumMod val="95000"/>
                      <a:lumOff val="5000"/>
                    </a:schemeClr>
                  </a:solidFill>
                  <a:prstDash val="solid"/>
                  <a:miter lim="0"/>
                  <a:headEnd type="none" w="med" len="med"/>
                  <a:tailEnd type="none" w="med" len="med"/>
                </a:ln>
                <a:effectLst/>
              </p:spPr>
            </p:cxnSp>
            <p:cxnSp>
              <p:nvCxnSpPr>
                <p:cNvPr id="12" name="Straight Connector 11"/>
                <p:cNvCxnSpPr/>
                <p:nvPr/>
              </p:nvCxnSpPr>
              <p:spPr bwMode="auto">
                <a:xfrm>
                  <a:off x="2311913" y="5180731"/>
                  <a:ext cx="2589773" cy="0"/>
                </a:xfrm>
                <a:prstGeom prst="line">
                  <a:avLst/>
                </a:prstGeom>
                <a:gradFill rotWithShape="0">
                  <a:gsLst>
                    <a:gs pos="0">
                      <a:srgbClr val="074FB3"/>
                    </a:gs>
                    <a:gs pos="100000">
                      <a:srgbClr val="0C3280"/>
                    </a:gs>
                  </a:gsLst>
                  <a:lin ang="5400000"/>
                </a:gradFill>
                <a:ln w="25400" cap="flat" cmpd="sng" algn="ctr">
                  <a:solidFill>
                    <a:schemeClr val="accent4">
                      <a:lumMod val="95000"/>
                      <a:lumOff val="5000"/>
                    </a:schemeClr>
                  </a:solidFill>
                  <a:prstDash val="solid"/>
                  <a:miter lim="0"/>
                  <a:headEnd type="none" w="med" len="med"/>
                  <a:tailEnd type="none" w="med" len="med"/>
                </a:ln>
                <a:effectLst/>
              </p:spPr>
            </p:cxnSp>
            <p:cxnSp>
              <p:nvCxnSpPr>
                <p:cNvPr id="13" name="Straight Connector 12"/>
                <p:cNvCxnSpPr/>
                <p:nvPr/>
              </p:nvCxnSpPr>
              <p:spPr bwMode="auto">
                <a:xfrm flipV="1">
                  <a:off x="1702388" y="6400658"/>
                  <a:ext cx="3808825" cy="76886"/>
                </a:xfrm>
                <a:prstGeom prst="line">
                  <a:avLst/>
                </a:prstGeom>
                <a:gradFill rotWithShape="0">
                  <a:gsLst>
                    <a:gs pos="0">
                      <a:srgbClr val="074FB3"/>
                    </a:gs>
                    <a:gs pos="100000">
                      <a:srgbClr val="0C3280"/>
                    </a:gs>
                  </a:gsLst>
                  <a:lin ang="5400000"/>
                </a:gradFill>
                <a:ln w="25400" cap="flat" cmpd="sng" algn="ctr">
                  <a:solidFill>
                    <a:schemeClr val="accent4">
                      <a:lumMod val="95000"/>
                      <a:lumOff val="5000"/>
                    </a:schemeClr>
                  </a:solidFill>
                  <a:prstDash val="solid"/>
                  <a:miter lim="0"/>
                  <a:headEnd type="none" w="med" len="med"/>
                  <a:tailEnd type="none" w="med" len="med"/>
                </a:ln>
                <a:effectLst/>
              </p:spPr>
            </p:cxnSp>
            <p:cxnSp>
              <p:nvCxnSpPr>
                <p:cNvPr id="14" name="Straight Connector 13"/>
                <p:cNvCxnSpPr/>
                <p:nvPr/>
              </p:nvCxnSpPr>
              <p:spPr bwMode="auto">
                <a:xfrm flipV="1">
                  <a:off x="1167263" y="7392488"/>
                  <a:ext cx="4879075" cy="74324"/>
                </a:xfrm>
                <a:prstGeom prst="line">
                  <a:avLst/>
                </a:prstGeom>
                <a:gradFill rotWithShape="0">
                  <a:gsLst>
                    <a:gs pos="0">
                      <a:srgbClr val="074FB3"/>
                    </a:gs>
                    <a:gs pos="100000">
                      <a:srgbClr val="0C3280"/>
                    </a:gs>
                  </a:gsLst>
                  <a:lin ang="5400000"/>
                </a:gradFill>
                <a:ln w="25400" cap="flat" cmpd="sng" algn="ctr">
                  <a:solidFill>
                    <a:schemeClr val="accent4">
                      <a:lumMod val="95000"/>
                      <a:lumOff val="5000"/>
                    </a:schemeClr>
                  </a:solidFill>
                  <a:prstDash val="solid"/>
                  <a:miter lim="0"/>
                  <a:headEnd type="none" w="med" len="med"/>
                  <a:tailEnd type="none" w="med" len="med"/>
                </a:ln>
                <a:effectLst/>
              </p:spPr>
            </p:cxnSp>
            <p:cxnSp>
              <p:nvCxnSpPr>
                <p:cNvPr id="43" name="Straight Connector 42"/>
                <p:cNvCxnSpPr/>
                <p:nvPr/>
              </p:nvCxnSpPr>
              <p:spPr bwMode="auto">
                <a:xfrm flipV="1">
                  <a:off x="1092860" y="7543698"/>
                  <a:ext cx="5027879" cy="76886"/>
                </a:xfrm>
                <a:prstGeom prst="line">
                  <a:avLst/>
                </a:prstGeom>
                <a:gradFill rotWithShape="0">
                  <a:gsLst>
                    <a:gs pos="0">
                      <a:srgbClr val="074FB3"/>
                    </a:gs>
                    <a:gs pos="100000">
                      <a:srgbClr val="0C3280"/>
                    </a:gs>
                  </a:gsLst>
                  <a:lin ang="5400000"/>
                </a:gradFill>
                <a:ln w="25400" cap="flat" cmpd="sng" algn="ctr">
                  <a:solidFill>
                    <a:schemeClr val="accent4">
                      <a:lumMod val="95000"/>
                      <a:lumOff val="5000"/>
                    </a:schemeClr>
                  </a:solidFill>
                  <a:prstDash val="solid"/>
                  <a:miter lim="0"/>
                  <a:headEnd type="none" w="med" len="med"/>
                  <a:tailEnd type="none" w="med" len="med"/>
                </a:ln>
                <a:effectLst/>
              </p:spPr>
            </p:cxnSp>
          </p:grpSp>
          <p:sp>
            <p:nvSpPr>
              <p:cNvPr id="30" name="TextBox 29"/>
              <p:cNvSpPr txBox="1"/>
              <p:nvPr/>
            </p:nvSpPr>
            <p:spPr>
              <a:xfrm>
                <a:off x="2908198" y="3733215"/>
                <a:ext cx="1244806" cy="565335"/>
              </a:xfrm>
              <a:prstGeom prst="rect">
                <a:avLst/>
              </a:prstGeom>
              <a:noFill/>
            </p:spPr>
            <p:txBody>
              <a:bodyPr>
                <a:spAutoFit/>
              </a:bodyPr>
              <a:lstStyle/>
              <a:p>
                <a:pPr>
                  <a:defRPr/>
                </a:pPr>
                <a:r>
                  <a:rPr lang="en-US" sz="1000" b="1" dirty="0">
                    <a:solidFill>
                      <a:schemeClr val="tx1">
                        <a:lumMod val="85000"/>
                        <a:lumOff val="15000"/>
                      </a:schemeClr>
                    </a:solidFill>
                  </a:rPr>
                  <a:t>CEO</a:t>
                </a:r>
              </a:p>
            </p:txBody>
          </p:sp>
          <p:sp>
            <p:nvSpPr>
              <p:cNvPr id="31" name="TextBox 30"/>
              <p:cNvSpPr txBox="1"/>
              <p:nvPr/>
            </p:nvSpPr>
            <p:spPr>
              <a:xfrm>
                <a:off x="2539808" y="4557945"/>
                <a:ext cx="1887912" cy="918671"/>
              </a:xfrm>
              <a:prstGeom prst="rect">
                <a:avLst/>
              </a:prstGeom>
              <a:noFill/>
            </p:spPr>
            <p:txBody>
              <a:bodyPr wrap="square">
                <a:spAutoFit/>
              </a:bodyPr>
              <a:lstStyle/>
              <a:p>
                <a:pPr algn="ctr">
                  <a:defRPr/>
                </a:pPr>
                <a:r>
                  <a:rPr lang="en-US" sz="1000" b="1" dirty="0">
                    <a:solidFill>
                      <a:schemeClr val="tx1">
                        <a:lumMod val="85000"/>
                        <a:lumOff val="15000"/>
                      </a:schemeClr>
                    </a:solidFill>
                  </a:rPr>
                  <a:t>Executive</a:t>
                </a:r>
                <a:r>
                  <a:rPr lang="en-US" sz="700" b="1" dirty="0">
                    <a:solidFill>
                      <a:schemeClr val="tx1">
                        <a:lumMod val="85000"/>
                        <a:lumOff val="15000"/>
                      </a:schemeClr>
                    </a:solidFill>
                  </a:rPr>
                  <a:t> </a:t>
                </a:r>
                <a:r>
                  <a:rPr lang="en-US" sz="1000" b="1" dirty="0">
                    <a:solidFill>
                      <a:schemeClr val="tx1">
                        <a:lumMod val="85000"/>
                        <a:lumOff val="15000"/>
                      </a:schemeClr>
                    </a:solidFill>
                  </a:rPr>
                  <a:t>Team</a:t>
                </a:r>
              </a:p>
            </p:txBody>
          </p:sp>
          <p:sp>
            <p:nvSpPr>
              <p:cNvPr id="32" name="TextBox 31"/>
              <p:cNvSpPr txBox="1"/>
              <p:nvPr/>
            </p:nvSpPr>
            <p:spPr>
              <a:xfrm>
                <a:off x="2493261" y="5829642"/>
                <a:ext cx="2390792" cy="636002"/>
              </a:xfrm>
              <a:prstGeom prst="rect">
                <a:avLst/>
              </a:prstGeom>
              <a:noFill/>
            </p:spPr>
            <p:txBody>
              <a:bodyPr wrap="square">
                <a:spAutoFit/>
              </a:bodyPr>
              <a:lstStyle/>
              <a:p>
                <a:pPr>
                  <a:defRPr/>
                </a:pPr>
                <a:r>
                  <a:rPr lang="en-US" sz="1200" b="1" dirty="0">
                    <a:solidFill>
                      <a:schemeClr val="tx1">
                        <a:lumMod val="85000"/>
                        <a:lumOff val="15000"/>
                      </a:schemeClr>
                    </a:solidFill>
                  </a:rPr>
                  <a:t>Managers</a:t>
                </a:r>
              </a:p>
            </p:txBody>
          </p:sp>
          <p:sp>
            <p:nvSpPr>
              <p:cNvPr id="36" name="TextBox 35"/>
              <p:cNvSpPr txBox="1"/>
              <p:nvPr/>
            </p:nvSpPr>
            <p:spPr>
              <a:xfrm>
                <a:off x="1563039" y="7882160"/>
                <a:ext cx="4229104" cy="636002"/>
              </a:xfrm>
              <a:prstGeom prst="rect">
                <a:avLst/>
              </a:prstGeom>
              <a:noFill/>
            </p:spPr>
            <p:txBody>
              <a:bodyPr wrap="square">
                <a:spAutoFit/>
              </a:bodyPr>
              <a:lstStyle/>
              <a:p>
                <a:pPr>
                  <a:defRPr/>
                </a:pPr>
                <a:r>
                  <a:rPr lang="en-US" sz="1200" b="1" dirty="0">
                    <a:solidFill>
                      <a:schemeClr val="tx1">
                        <a:lumMod val="85000"/>
                        <a:lumOff val="15000"/>
                      </a:schemeClr>
                    </a:solidFill>
                  </a:rPr>
                  <a:t>General</a:t>
                </a:r>
                <a:r>
                  <a:rPr lang="en-US" sz="700" b="1" dirty="0">
                    <a:solidFill>
                      <a:schemeClr val="tx1">
                        <a:lumMod val="85000"/>
                        <a:lumOff val="15000"/>
                      </a:schemeClr>
                    </a:solidFill>
                  </a:rPr>
                  <a:t> </a:t>
                </a:r>
                <a:r>
                  <a:rPr lang="en-US" sz="1200" b="1" dirty="0">
                    <a:solidFill>
                      <a:schemeClr val="tx1">
                        <a:lumMod val="85000"/>
                        <a:lumOff val="15000"/>
                      </a:schemeClr>
                    </a:solidFill>
                  </a:rPr>
                  <a:t>Workforce</a:t>
                </a:r>
              </a:p>
            </p:txBody>
          </p:sp>
          <p:sp>
            <p:nvSpPr>
              <p:cNvPr id="37" name="TextBox 36"/>
              <p:cNvSpPr txBox="1"/>
              <p:nvPr/>
            </p:nvSpPr>
            <p:spPr>
              <a:xfrm>
                <a:off x="2310116" y="6934240"/>
                <a:ext cx="2440968" cy="636002"/>
              </a:xfrm>
              <a:prstGeom prst="rect">
                <a:avLst/>
              </a:prstGeom>
              <a:noFill/>
            </p:spPr>
            <p:txBody>
              <a:bodyPr>
                <a:spAutoFit/>
              </a:bodyPr>
              <a:lstStyle/>
              <a:p>
                <a:pPr>
                  <a:defRPr/>
                </a:pPr>
                <a:r>
                  <a:rPr lang="en-US" sz="1200" b="1" dirty="0">
                    <a:solidFill>
                      <a:schemeClr val="tx1">
                        <a:lumMod val="85000"/>
                        <a:lumOff val="15000"/>
                      </a:schemeClr>
                    </a:solidFill>
                  </a:rPr>
                  <a:t>Supervisors</a:t>
                </a:r>
              </a:p>
            </p:txBody>
          </p:sp>
        </p:grpSp>
        <p:sp>
          <p:nvSpPr>
            <p:cNvPr id="50" name="TextBox 49"/>
            <p:cNvSpPr txBox="1"/>
            <p:nvPr/>
          </p:nvSpPr>
          <p:spPr>
            <a:xfrm>
              <a:off x="714612" y="2872481"/>
              <a:ext cx="2837177" cy="481580"/>
            </a:xfrm>
            <a:prstGeom prst="rect">
              <a:avLst/>
            </a:prstGeom>
            <a:noFill/>
          </p:spPr>
          <p:txBody>
            <a:bodyPr>
              <a:spAutoFit/>
            </a:bodyPr>
            <a:lstStyle/>
            <a:p>
              <a:pPr algn="ctr">
                <a:defRPr/>
              </a:pPr>
              <a:r>
                <a:rPr lang="en-US" sz="1600" b="1" dirty="0">
                  <a:solidFill>
                    <a:schemeClr val="tx1">
                      <a:lumMod val="85000"/>
                      <a:lumOff val="15000"/>
                    </a:schemeClr>
                  </a:solidFill>
                </a:rPr>
                <a:t>Worldly</a:t>
              </a:r>
              <a:r>
                <a:rPr lang="en-US" sz="1600" dirty="0">
                  <a:solidFill>
                    <a:schemeClr val="tx1">
                      <a:lumMod val="85000"/>
                      <a:lumOff val="15000"/>
                    </a:schemeClr>
                  </a:solidFill>
                </a:rPr>
                <a:t> </a:t>
              </a:r>
              <a:r>
                <a:rPr lang="en-US" sz="1600" b="1" dirty="0">
                  <a:solidFill>
                    <a:schemeClr val="tx1">
                      <a:lumMod val="85000"/>
                      <a:lumOff val="15000"/>
                    </a:schemeClr>
                  </a:solidFill>
                </a:rPr>
                <a:t>Leadership</a:t>
              </a:r>
            </a:p>
          </p:txBody>
        </p:sp>
        <p:sp>
          <p:nvSpPr>
            <p:cNvPr id="77" name="TextBox 76"/>
            <p:cNvSpPr txBox="1"/>
            <p:nvPr/>
          </p:nvSpPr>
          <p:spPr>
            <a:xfrm>
              <a:off x="712814" y="6993792"/>
              <a:ext cx="2837177" cy="306461"/>
            </a:xfrm>
            <a:prstGeom prst="rect">
              <a:avLst/>
            </a:prstGeom>
            <a:noFill/>
          </p:spPr>
          <p:txBody>
            <a:bodyPr>
              <a:spAutoFit/>
            </a:bodyPr>
            <a:lstStyle/>
            <a:p>
              <a:pPr>
                <a:defRPr/>
              </a:pPr>
              <a:endParaRPr lang="en-US" sz="800" dirty="0">
                <a:solidFill>
                  <a:schemeClr val="tx1">
                    <a:lumMod val="85000"/>
                    <a:lumOff val="15000"/>
                  </a:schemeClr>
                </a:solidFill>
              </a:endParaRPr>
            </a:p>
          </p:txBody>
        </p:sp>
      </p:grpSp>
      <p:sp>
        <p:nvSpPr>
          <p:cNvPr id="78" name="TextBox 77"/>
          <p:cNvSpPr txBox="1"/>
          <p:nvPr/>
        </p:nvSpPr>
        <p:spPr>
          <a:xfrm>
            <a:off x="317120" y="4265429"/>
            <a:ext cx="2264792" cy="1142138"/>
          </a:xfrm>
          <a:prstGeom prst="rect">
            <a:avLst/>
          </a:prstGeom>
          <a:noFill/>
        </p:spPr>
        <p:txBody>
          <a:bodyPr lIns="64291" tIns="32146" rIns="64291" bIns="32146">
            <a:spAutoFit/>
          </a:bodyPr>
          <a:lstStyle/>
          <a:p>
            <a:pPr>
              <a:defRPr/>
            </a:pPr>
            <a:r>
              <a:rPr lang="en-US" sz="1000" b="1" i="1" dirty="0"/>
              <a:t>25</a:t>
            </a:r>
            <a:r>
              <a:rPr lang="en-US" sz="1000" dirty="0"/>
              <a:t> But Jesus called them unto him, and said, Ye know that the princes of the Gentiles exercise dominion over them, and they that are great exercise authority upon them.  </a:t>
            </a:r>
          </a:p>
          <a:p>
            <a:pPr>
              <a:defRPr/>
            </a:pPr>
            <a:r>
              <a:rPr lang="en-US" sz="1000" b="1" i="1" dirty="0"/>
              <a:t>26</a:t>
            </a:r>
            <a:r>
              <a:rPr lang="en-US" sz="1000" dirty="0"/>
              <a:t> But it shall not be so among you:</a:t>
            </a:r>
            <a:r>
              <a:rPr lang="en-US" sz="1000" i="1" dirty="0"/>
              <a:t>  </a:t>
            </a:r>
          </a:p>
          <a:p>
            <a:pPr algn="r">
              <a:defRPr/>
            </a:pPr>
            <a:r>
              <a:rPr lang="en-US" sz="1000" i="1" dirty="0"/>
              <a:t>Matthew 20:25-26a</a:t>
            </a:r>
          </a:p>
        </p:txBody>
      </p:sp>
      <p:sp>
        <p:nvSpPr>
          <p:cNvPr id="3081" name="TextBox 79"/>
          <p:cNvSpPr txBox="1">
            <a:spLocks noChangeArrowheads="1"/>
          </p:cNvSpPr>
          <p:nvPr/>
        </p:nvSpPr>
        <p:spPr bwMode="auto">
          <a:xfrm>
            <a:off x="3160292" y="4293250"/>
            <a:ext cx="2057399" cy="1449914"/>
          </a:xfrm>
          <a:prstGeom prst="rect">
            <a:avLst/>
          </a:prstGeom>
          <a:noFill/>
          <a:ln w="9525">
            <a:noFill/>
            <a:miter lim="800000"/>
            <a:headEnd/>
            <a:tailEnd/>
          </a:ln>
        </p:spPr>
        <p:txBody>
          <a:bodyPr wrap="square" lIns="64291" tIns="32146" rIns="64291" bIns="32146">
            <a:spAutoFit/>
          </a:bodyPr>
          <a:lstStyle/>
          <a:p>
            <a:r>
              <a:rPr lang="en-US" sz="1000" dirty="0"/>
              <a:t>…but whosoever will be great among you, let him be your minister; </a:t>
            </a:r>
            <a:r>
              <a:rPr lang="en-US" sz="1000" b="1" i="1" dirty="0"/>
              <a:t>27</a:t>
            </a:r>
            <a:r>
              <a:rPr lang="en-US" sz="1000" dirty="0"/>
              <a:t> And whosoever will be chief among you, let him be your servant: </a:t>
            </a:r>
            <a:r>
              <a:rPr lang="en-US" sz="1000" b="1" i="1" dirty="0"/>
              <a:t>28</a:t>
            </a:r>
            <a:r>
              <a:rPr lang="en-US" sz="1000" dirty="0"/>
              <a:t> Even as the Son of man came not to be ministered unto, but to minister, and to give his life a ransom for many. </a:t>
            </a:r>
          </a:p>
          <a:p>
            <a:pPr algn="r"/>
            <a:r>
              <a:rPr lang="en-US" sz="1000" i="1" dirty="0"/>
              <a:t>Matthew 20:26b-28</a:t>
            </a:r>
            <a:endParaRPr lang="en-US" sz="1000" dirty="0"/>
          </a:p>
        </p:txBody>
      </p:sp>
      <p:cxnSp>
        <p:nvCxnSpPr>
          <p:cNvPr id="99" name="Straight Arrow Connector 98"/>
          <p:cNvCxnSpPr>
            <a:stCxn id="78" idx="0"/>
            <a:endCxn id="3081" idx="0"/>
          </p:cNvCxnSpPr>
          <p:nvPr/>
        </p:nvCxnSpPr>
        <p:spPr bwMode="auto">
          <a:xfrm rot="16200000" flipH="1">
            <a:off x="2805343" y="2909601"/>
            <a:ext cx="27821" cy="2739476"/>
          </a:xfrm>
          <a:prstGeom prst="curvedConnector3">
            <a:avLst>
              <a:gd name="adj1" fmla="val -821681"/>
            </a:avLst>
          </a:prstGeom>
          <a:gradFill rotWithShape="0">
            <a:gsLst>
              <a:gs pos="0">
                <a:srgbClr val="074FB3"/>
              </a:gs>
              <a:gs pos="100000">
                <a:srgbClr val="0C3280"/>
              </a:gs>
            </a:gsLst>
            <a:lin ang="5400000"/>
          </a:gradFill>
          <a:ln w="31750" cap="flat" cmpd="sng" algn="ctr">
            <a:solidFill>
              <a:schemeClr val="accent4">
                <a:lumMod val="95000"/>
                <a:lumOff val="5000"/>
              </a:schemeClr>
            </a:solidFill>
            <a:prstDash val="lgDash"/>
            <a:miter lim="0"/>
            <a:headEnd type="none" w="med" len="med"/>
            <a:tailEnd type="triangle"/>
          </a:ln>
          <a:effectLst/>
        </p:spPr>
      </p:cxnSp>
      <p:sp>
        <p:nvSpPr>
          <p:cNvPr id="3083" name="TextBox 103"/>
          <p:cNvSpPr txBox="1">
            <a:spLocks noChangeArrowheads="1"/>
          </p:cNvSpPr>
          <p:nvPr/>
        </p:nvSpPr>
        <p:spPr bwMode="auto">
          <a:xfrm>
            <a:off x="6152765" y="4730504"/>
            <a:ext cx="2819400" cy="1357581"/>
          </a:xfrm>
          <a:prstGeom prst="rect">
            <a:avLst/>
          </a:prstGeom>
          <a:noFill/>
          <a:ln w="9525">
            <a:noFill/>
            <a:miter lim="800000"/>
            <a:headEnd/>
            <a:tailEnd/>
          </a:ln>
        </p:spPr>
        <p:txBody>
          <a:bodyPr wrap="square" lIns="64291" tIns="32146" rIns="64291" bIns="32146">
            <a:spAutoFit/>
          </a:bodyPr>
          <a:lstStyle/>
          <a:p>
            <a:pPr algn="ctr"/>
            <a:r>
              <a:rPr lang="en-US" sz="1200" b="1" i="1" u="sng" dirty="0"/>
              <a:t>References:</a:t>
            </a:r>
          </a:p>
          <a:p>
            <a:pPr algn="ctr"/>
            <a:r>
              <a:rPr lang="en-US" sz="1200" i="1" dirty="0"/>
              <a:t>Philippians 2:1-11, 3:17-21</a:t>
            </a:r>
          </a:p>
          <a:p>
            <a:pPr algn="ctr"/>
            <a:r>
              <a:rPr lang="en-US" sz="1200" i="1" dirty="0"/>
              <a:t>1 Thessalonians 5:11-15</a:t>
            </a:r>
          </a:p>
          <a:p>
            <a:pPr algn="ctr"/>
            <a:r>
              <a:rPr lang="en-US" sz="1200" i="1" dirty="0"/>
              <a:t>I Peter 5:1-4, 2 Thessalonians 3:6-15</a:t>
            </a:r>
          </a:p>
          <a:p>
            <a:pPr algn="ctr"/>
            <a:r>
              <a:rPr lang="en-US" sz="1200" i="1" dirty="0"/>
              <a:t>John 8:53-54, Romans 12:10, 13:7</a:t>
            </a:r>
          </a:p>
          <a:p>
            <a:pPr algn="ctr"/>
            <a:r>
              <a:rPr lang="en-US" sz="1200" i="1" dirty="0"/>
              <a:t>2 Timothy 2:21, I Timothy 6:1-5</a:t>
            </a:r>
          </a:p>
          <a:p>
            <a:pPr lvl="3" algn="ctr"/>
            <a:r>
              <a:rPr lang="en-US" sz="1200" i="1" dirty="0"/>
              <a:t>and many more…</a:t>
            </a:r>
          </a:p>
        </p:txBody>
      </p:sp>
      <p:sp>
        <p:nvSpPr>
          <p:cNvPr id="15" name="Slide Number Placeholder 14"/>
          <p:cNvSpPr>
            <a:spLocks noGrp="1"/>
          </p:cNvSpPr>
          <p:nvPr>
            <p:ph type="sldNum" sz="quarter" idx="12"/>
          </p:nvPr>
        </p:nvSpPr>
        <p:spPr>
          <a:xfrm>
            <a:off x="8229600" y="6477001"/>
            <a:ext cx="762000" cy="221146"/>
          </a:xfrm>
        </p:spPr>
        <p:txBody>
          <a:bodyPr/>
          <a:lstStyle/>
          <a:p>
            <a:fld id="{12B5688F-7ACC-4718-B10C-198726840C5D}" type="slidenum">
              <a:rPr lang="en-US" smtClean="0"/>
              <a:pPr/>
              <a:t>21</a:t>
            </a:fld>
            <a:endParaRPr lang="en-US"/>
          </a:p>
        </p:txBody>
      </p:sp>
      <p:sp>
        <p:nvSpPr>
          <p:cNvPr id="20" name="TextBox 19">
            <a:extLst>
              <a:ext uri="{FF2B5EF4-FFF2-40B4-BE49-F238E27FC236}">
                <a16:creationId xmlns:a16="http://schemas.microsoft.com/office/drawing/2014/main" id="{5EF595C9-2858-2F26-8A22-B635EE83F3F1}"/>
              </a:ext>
            </a:extLst>
          </p:cNvPr>
          <p:cNvSpPr txBox="1"/>
          <p:nvPr/>
        </p:nvSpPr>
        <p:spPr>
          <a:xfrm>
            <a:off x="221398" y="6130976"/>
            <a:ext cx="8761314" cy="369332"/>
          </a:xfrm>
          <a:prstGeom prst="rect">
            <a:avLst/>
          </a:prstGeom>
          <a:noFill/>
        </p:spPr>
        <p:txBody>
          <a:bodyPr wrap="square">
            <a:spAutoFit/>
          </a:bodyPr>
          <a:lstStyle/>
          <a:p>
            <a:pPr algn="ctr"/>
            <a:r>
              <a:rPr lang="en-US" sz="1800" dirty="0">
                <a:solidFill>
                  <a:srgbClr val="C00000"/>
                </a:solidFill>
              </a:rPr>
              <a:t>360°-Learned Structure– leaders </a:t>
            </a:r>
            <a:r>
              <a:rPr lang="en-US" dirty="0">
                <a:solidFill>
                  <a:srgbClr val="C00000"/>
                </a:solidFill>
              </a:rPr>
              <a:t>understand all roles while mastering assigned role</a:t>
            </a:r>
            <a:endParaRPr lang="en-US" sz="1800" dirty="0">
              <a:solidFill>
                <a:srgbClr val="C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686800" cy="838200"/>
          </a:xfrm>
        </p:spPr>
        <p:txBody>
          <a:bodyPr/>
          <a:lstStyle/>
          <a:p>
            <a:r>
              <a:rPr lang="en-US" dirty="0"/>
              <a:t>Matthew 20:20-28</a:t>
            </a:r>
          </a:p>
        </p:txBody>
      </p:sp>
      <p:sp>
        <p:nvSpPr>
          <p:cNvPr id="3" name="Content Placeholder 2"/>
          <p:cNvSpPr>
            <a:spLocks noGrp="1"/>
          </p:cNvSpPr>
          <p:nvPr>
            <p:ph idx="1"/>
          </p:nvPr>
        </p:nvSpPr>
        <p:spPr>
          <a:xfrm>
            <a:off x="304800" y="1981200"/>
            <a:ext cx="8686800" cy="3489325"/>
          </a:xfrm>
        </p:spPr>
        <p:txBody>
          <a:bodyPr/>
          <a:lstStyle/>
          <a:p>
            <a:pPr lvl="0">
              <a:buNone/>
            </a:pPr>
            <a:r>
              <a:rPr lang="en-US" b="1" dirty="0">
                <a:solidFill>
                  <a:srgbClr val="C00000"/>
                </a:solidFill>
                <a:latin typeface="+mj-lt"/>
              </a:rPr>
              <a:t>Master the </a:t>
            </a:r>
            <a:r>
              <a:rPr lang="en-US" b="1" u="sng" dirty="0">
                <a:solidFill>
                  <a:srgbClr val="C00000"/>
                </a:solidFill>
                <a:latin typeface="+mj-lt"/>
              </a:rPr>
              <a:t>Minister/Greatness Principle  </a:t>
            </a:r>
            <a:r>
              <a:rPr lang="en-US" b="1" dirty="0">
                <a:solidFill>
                  <a:srgbClr val="C00000"/>
                </a:solidFill>
                <a:latin typeface="+mj-lt"/>
              </a:rPr>
              <a:t>(v. 26b)</a:t>
            </a:r>
            <a:r>
              <a:rPr lang="en-US" dirty="0">
                <a:solidFill>
                  <a:srgbClr val="C00000"/>
                </a:solidFill>
                <a:latin typeface="+mj-lt"/>
              </a:rPr>
              <a:t>  </a:t>
            </a:r>
            <a:r>
              <a:rPr lang="en-US" dirty="0">
                <a:solidFill>
                  <a:schemeClr val="tx1"/>
                </a:solidFill>
              </a:rPr>
              <a:t>…but whosoever will be </a:t>
            </a:r>
            <a:r>
              <a:rPr lang="en-US" b="1" u="sng" dirty="0">
                <a:solidFill>
                  <a:schemeClr val="tx1"/>
                </a:solidFill>
              </a:rPr>
              <a:t>great</a:t>
            </a:r>
            <a:r>
              <a:rPr lang="en-US" dirty="0">
                <a:solidFill>
                  <a:schemeClr val="tx1"/>
                </a:solidFill>
              </a:rPr>
              <a:t>  </a:t>
            </a:r>
            <a:r>
              <a:rPr lang="en-US" sz="2400" b="1" dirty="0">
                <a:solidFill>
                  <a:srgbClr val="C00000"/>
                </a:solidFill>
              </a:rPr>
              <a:t>(</a:t>
            </a:r>
            <a:r>
              <a:rPr lang="en-US" sz="2400" b="1" i="1" dirty="0">
                <a:solidFill>
                  <a:srgbClr val="C00000"/>
                </a:solidFill>
              </a:rPr>
              <a:t>mega – </a:t>
            </a:r>
            <a:r>
              <a:rPr lang="en-US" sz="2400" b="1" dirty="0">
                <a:solidFill>
                  <a:srgbClr val="C00000"/>
                </a:solidFill>
              </a:rPr>
              <a:t>space/dimensions, mass/weight, quantity, large abundant, of rank) </a:t>
            </a:r>
            <a:r>
              <a:rPr lang="en-US" dirty="0">
                <a:solidFill>
                  <a:schemeClr val="tx1"/>
                </a:solidFill>
              </a:rPr>
              <a:t> among you, let him be your </a:t>
            </a:r>
            <a:r>
              <a:rPr lang="en-US" b="1" u="sng" dirty="0">
                <a:solidFill>
                  <a:schemeClr val="tx1"/>
                </a:solidFill>
              </a:rPr>
              <a:t>minister; </a:t>
            </a:r>
            <a:r>
              <a:rPr lang="en-US" sz="2400" b="1" dirty="0">
                <a:solidFill>
                  <a:srgbClr val="C00000"/>
                </a:solidFill>
              </a:rPr>
              <a:t>(</a:t>
            </a:r>
            <a:r>
              <a:rPr lang="en-US" sz="2400" b="1" i="1" dirty="0" err="1">
                <a:solidFill>
                  <a:srgbClr val="C00000"/>
                </a:solidFill>
              </a:rPr>
              <a:t>diakanos</a:t>
            </a:r>
            <a:r>
              <a:rPr lang="en-US" sz="2400" b="1" i="1" dirty="0">
                <a:solidFill>
                  <a:srgbClr val="C00000"/>
                </a:solidFill>
              </a:rPr>
              <a:t> - </a:t>
            </a:r>
            <a:r>
              <a:rPr lang="en-US" sz="2400" b="1" dirty="0">
                <a:solidFill>
                  <a:srgbClr val="C00000"/>
                </a:solidFill>
              </a:rPr>
              <a:t>one who executes the commands of another, esp. of a master, a servant, attendant, minister)</a:t>
            </a:r>
          </a:p>
          <a:p>
            <a:pPr>
              <a:buNone/>
            </a:pPr>
            <a:endParaRPr lang="en-US" dirty="0"/>
          </a:p>
        </p:txBody>
      </p:sp>
      <p:sp>
        <p:nvSpPr>
          <p:cNvPr id="4" name="Slide Number Placeholder 3"/>
          <p:cNvSpPr>
            <a:spLocks noGrp="1"/>
          </p:cNvSpPr>
          <p:nvPr>
            <p:ph type="sldNum" sz="quarter" idx="12"/>
          </p:nvPr>
        </p:nvSpPr>
        <p:spPr/>
        <p:txBody>
          <a:bodyPr/>
          <a:lstStyle/>
          <a:p>
            <a:fld id="{12B5688F-7ACC-4718-B10C-198726840C5D}" type="slidenum">
              <a:rPr lang="en-US" smtClean="0"/>
              <a:pPr/>
              <a:t>22</a:t>
            </a:fld>
            <a:endParaRPr lang="en-US"/>
          </a:p>
        </p:txBody>
      </p:sp>
      <p:grpSp>
        <p:nvGrpSpPr>
          <p:cNvPr id="5" name="Group 4">
            <a:extLst>
              <a:ext uri="{FF2B5EF4-FFF2-40B4-BE49-F238E27FC236}">
                <a16:creationId xmlns:a16="http://schemas.microsoft.com/office/drawing/2014/main" id="{9CCC658E-9F08-6024-D9C5-476383267134}"/>
              </a:ext>
            </a:extLst>
          </p:cNvPr>
          <p:cNvGrpSpPr/>
          <p:nvPr/>
        </p:nvGrpSpPr>
        <p:grpSpPr>
          <a:xfrm>
            <a:off x="7086600" y="5615381"/>
            <a:ext cx="1143001" cy="1086883"/>
            <a:chOff x="2408712" y="1914269"/>
            <a:chExt cx="5072042" cy="4707234"/>
          </a:xfrm>
        </p:grpSpPr>
        <p:sp>
          <p:nvSpPr>
            <p:cNvPr id="6" name="Oval 5">
              <a:extLst>
                <a:ext uri="{FF2B5EF4-FFF2-40B4-BE49-F238E27FC236}">
                  <a16:creationId xmlns:a16="http://schemas.microsoft.com/office/drawing/2014/main" id="{875A3C0C-E16C-0DA6-B053-A3D0915D3898}"/>
                </a:ext>
              </a:extLst>
            </p:cNvPr>
            <p:cNvSpPr/>
            <p:nvPr/>
          </p:nvSpPr>
          <p:spPr>
            <a:xfrm>
              <a:off x="2408712" y="2015696"/>
              <a:ext cx="5072042" cy="4458256"/>
            </a:xfrm>
            <a:prstGeom prst="ellipse">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dirty="0"/>
            </a:p>
          </p:txBody>
        </p:sp>
        <p:grpSp>
          <p:nvGrpSpPr>
            <p:cNvPr id="7" name="Group 6">
              <a:extLst>
                <a:ext uri="{FF2B5EF4-FFF2-40B4-BE49-F238E27FC236}">
                  <a16:creationId xmlns:a16="http://schemas.microsoft.com/office/drawing/2014/main" id="{D089D6E3-F52A-9076-6C55-F1BF72486C2B}"/>
                </a:ext>
              </a:extLst>
            </p:cNvPr>
            <p:cNvGrpSpPr/>
            <p:nvPr/>
          </p:nvGrpSpPr>
          <p:grpSpPr>
            <a:xfrm>
              <a:off x="2786399" y="2489696"/>
              <a:ext cx="4247647" cy="3628237"/>
              <a:chOff x="1576571" y="1100014"/>
              <a:chExt cx="5895068" cy="5001588"/>
            </a:xfrm>
          </p:grpSpPr>
          <p:sp>
            <p:nvSpPr>
              <p:cNvPr id="12" name="Oval 11">
                <a:extLst>
                  <a:ext uri="{FF2B5EF4-FFF2-40B4-BE49-F238E27FC236}">
                    <a16:creationId xmlns:a16="http://schemas.microsoft.com/office/drawing/2014/main" id="{19000BD0-A7EF-F8F4-EA6C-283E5E019911}"/>
                  </a:ext>
                </a:extLst>
              </p:cNvPr>
              <p:cNvSpPr/>
              <p:nvPr/>
            </p:nvSpPr>
            <p:spPr>
              <a:xfrm>
                <a:off x="1623289" y="1100014"/>
                <a:ext cx="5848350" cy="5001588"/>
              </a:xfrm>
              <a:prstGeom prst="ellipse">
                <a:avLst/>
              </a:prstGeom>
              <a:solidFill>
                <a:schemeClr val="bg2">
                  <a:alpha val="60349"/>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13" name="Quad Arrow 12">
                <a:extLst>
                  <a:ext uri="{FF2B5EF4-FFF2-40B4-BE49-F238E27FC236}">
                    <a16:creationId xmlns:a16="http://schemas.microsoft.com/office/drawing/2014/main" id="{1CCD5E97-8B16-C099-4704-2794EEDA774B}"/>
                  </a:ext>
                </a:extLst>
              </p:cNvPr>
              <p:cNvSpPr/>
              <p:nvPr/>
            </p:nvSpPr>
            <p:spPr>
              <a:xfrm>
                <a:off x="1576571" y="2199098"/>
                <a:ext cx="5848350" cy="2946345"/>
              </a:xfrm>
              <a:prstGeom prst="quadArrow">
                <a:avLst/>
              </a:prstGeom>
              <a:solidFill>
                <a:schemeClr val="bg1"/>
              </a:solidFill>
              <a:ln w="95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b="1" dirty="0">
                  <a:ln w="22225">
                    <a:solidFill>
                      <a:schemeClr val="accent2"/>
                    </a:solidFill>
                    <a:prstDash val="solid"/>
                  </a:ln>
                  <a:solidFill>
                    <a:schemeClr val="accent2">
                      <a:lumMod val="40000"/>
                      <a:lumOff val="60000"/>
                    </a:schemeClr>
                  </a:solidFill>
                </a:endParaRPr>
              </a:p>
            </p:txBody>
          </p:sp>
          <p:sp>
            <p:nvSpPr>
              <p:cNvPr id="14" name="TextBox 13">
                <a:extLst>
                  <a:ext uri="{FF2B5EF4-FFF2-40B4-BE49-F238E27FC236}">
                    <a16:creationId xmlns:a16="http://schemas.microsoft.com/office/drawing/2014/main" id="{0B8C469D-E913-33B1-FFB2-C2317B20B82F}"/>
                  </a:ext>
                </a:extLst>
              </p:cNvPr>
              <p:cNvSpPr txBox="1"/>
              <p:nvPr/>
            </p:nvSpPr>
            <p:spPr>
              <a:xfrm>
                <a:off x="2728092" y="1257940"/>
                <a:ext cx="3457223" cy="1102509"/>
              </a:xfrm>
              <a:prstGeom prst="rect">
                <a:avLst/>
              </a:prstGeom>
              <a:noFill/>
            </p:spPr>
            <p:txBody>
              <a:bodyPr wrap="none" rtlCol="0">
                <a:spAutoFit/>
              </a:bodyPr>
              <a:lstStyle/>
              <a:p>
                <a:r>
                  <a:rPr lang="en-US" sz="600" b="1" dirty="0"/>
                  <a:t>Leadership</a:t>
                </a:r>
              </a:p>
            </p:txBody>
          </p:sp>
          <p:sp>
            <p:nvSpPr>
              <p:cNvPr id="15" name="TextBox 14">
                <a:extLst>
                  <a:ext uri="{FF2B5EF4-FFF2-40B4-BE49-F238E27FC236}">
                    <a16:creationId xmlns:a16="http://schemas.microsoft.com/office/drawing/2014/main" id="{28C53E8A-3F06-9108-FBE4-592A489718B0}"/>
                  </a:ext>
                </a:extLst>
              </p:cNvPr>
              <p:cNvSpPr txBox="1"/>
              <p:nvPr/>
            </p:nvSpPr>
            <p:spPr>
              <a:xfrm>
                <a:off x="3315486" y="4817591"/>
                <a:ext cx="2282435" cy="1102509"/>
              </a:xfrm>
              <a:prstGeom prst="rect">
                <a:avLst/>
              </a:prstGeom>
              <a:noFill/>
            </p:spPr>
            <p:txBody>
              <a:bodyPr wrap="none" rtlCol="0">
                <a:spAutoFit/>
              </a:bodyPr>
              <a:lstStyle/>
              <a:p>
                <a:r>
                  <a:rPr lang="en-US" sz="600" b="1" dirty="0"/>
                  <a:t>Team</a:t>
                </a:r>
              </a:p>
            </p:txBody>
          </p:sp>
          <p:sp>
            <p:nvSpPr>
              <p:cNvPr id="16" name="TextBox 15">
                <a:extLst>
                  <a:ext uri="{FF2B5EF4-FFF2-40B4-BE49-F238E27FC236}">
                    <a16:creationId xmlns:a16="http://schemas.microsoft.com/office/drawing/2014/main" id="{E83DCB16-0E7D-77AA-F828-4FA7E0808B52}"/>
                  </a:ext>
                </a:extLst>
              </p:cNvPr>
              <p:cNvSpPr txBox="1"/>
              <p:nvPr/>
            </p:nvSpPr>
            <p:spPr>
              <a:xfrm>
                <a:off x="4693554" y="3063044"/>
                <a:ext cx="2321923" cy="1102509"/>
              </a:xfrm>
              <a:prstGeom prst="rect">
                <a:avLst/>
              </a:prstGeom>
              <a:noFill/>
            </p:spPr>
            <p:txBody>
              <a:bodyPr wrap="none" rtlCol="0">
                <a:spAutoFit/>
              </a:bodyPr>
              <a:lstStyle/>
              <a:p>
                <a:r>
                  <a:rPr lang="en-US" sz="600" b="1" dirty="0"/>
                  <a:t>Peers</a:t>
                </a:r>
              </a:p>
            </p:txBody>
          </p:sp>
          <p:sp>
            <p:nvSpPr>
              <p:cNvPr id="17" name="Oval 16">
                <a:extLst>
                  <a:ext uri="{FF2B5EF4-FFF2-40B4-BE49-F238E27FC236}">
                    <a16:creationId xmlns:a16="http://schemas.microsoft.com/office/drawing/2014/main" id="{616BF6B8-61E8-D45C-A31E-5321038A237A}"/>
                  </a:ext>
                </a:extLst>
              </p:cNvPr>
              <p:cNvSpPr/>
              <p:nvPr/>
            </p:nvSpPr>
            <p:spPr>
              <a:xfrm>
                <a:off x="4100519" y="3329432"/>
                <a:ext cx="903480" cy="755492"/>
              </a:xfrm>
              <a:prstGeom prst="ellipse">
                <a:avLst/>
              </a:prstGeom>
              <a:solidFill>
                <a:schemeClr val="tx2">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C00000"/>
                    </a:solidFill>
                  </a:rPr>
                  <a:t>!</a:t>
                </a:r>
              </a:p>
            </p:txBody>
          </p:sp>
        </p:grpSp>
        <p:sp>
          <p:nvSpPr>
            <p:cNvPr id="8" name="Left Arrow 7">
              <a:extLst>
                <a:ext uri="{FF2B5EF4-FFF2-40B4-BE49-F238E27FC236}">
                  <a16:creationId xmlns:a16="http://schemas.microsoft.com/office/drawing/2014/main" id="{C317E40C-5023-4357-8CEB-E0BE8856484E}"/>
                </a:ext>
              </a:extLst>
            </p:cNvPr>
            <p:cNvSpPr/>
            <p:nvPr/>
          </p:nvSpPr>
          <p:spPr>
            <a:xfrm>
              <a:off x="2894855" y="4007334"/>
              <a:ext cx="1635366" cy="680821"/>
            </a:xfrm>
            <a:prstGeom prst="leftArrow">
              <a:avLst/>
            </a:prstGeom>
            <a:solidFill>
              <a:srgbClr val="92D050">
                <a:alpha val="46000"/>
              </a:srgb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 name="TextBox 8">
              <a:extLst>
                <a:ext uri="{FF2B5EF4-FFF2-40B4-BE49-F238E27FC236}">
                  <a16:creationId xmlns:a16="http://schemas.microsoft.com/office/drawing/2014/main" id="{7F2FF057-305D-0C91-DD85-6BEAD091305D}"/>
                </a:ext>
              </a:extLst>
            </p:cNvPr>
            <p:cNvSpPr txBox="1"/>
            <p:nvPr/>
          </p:nvSpPr>
          <p:spPr>
            <a:xfrm>
              <a:off x="2672618" y="3976978"/>
              <a:ext cx="2220771" cy="733130"/>
            </a:xfrm>
            <a:prstGeom prst="rect">
              <a:avLst/>
            </a:prstGeom>
            <a:noFill/>
          </p:spPr>
          <p:txBody>
            <a:bodyPr wrap="none" rtlCol="0">
              <a:spAutoFit/>
            </a:bodyPr>
            <a:lstStyle/>
            <a:p>
              <a:r>
                <a:rPr lang="en-US" sz="500" b="1" dirty="0"/>
                <a:t>The Church</a:t>
              </a:r>
            </a:p>
          </p:txBody>
        </p:sp>
        <p:sp>
          <p:nvSpPr>
            <p:cNvPr id="10" name="TextBox 9">
              <a:extLst>
                <a:ext uri="{FF2B5EF4-FFF2-40B4-BE49-F238E27FC236}">
                  <a16:creationId xmlns:a16="http://schemas.microsoft.com/office/drawing/2014/main" id="{AB707C58-CDEE-D4E7-B1C8-098E020FDABC}"/>
                </a:ext>
              </a:extLst>
            </p:cNvPr>
            <p:cNvSpPr txBox="1"/>
            <p:nvPr/>
          </p:nvSpPr>
          <p:spPr>
            <a:xfrm>
              <a:off x="3446776" y="1914269"/>
              <a:ext cx="2960552" cy="799779"/>
            </a:xfrm>
            <a:prstGeom prst="rect">
              <a:avLst/>
            </a:prstGeom>
            <a:noFill/>
          </p:spPr>
          <p:txBody>
            <a:bodyPr wrap="none" rtlCol="0">
              <a:spAutoFit/>
            </a:bodyPr>
            <a:lstStyle/>
            <a:p>
              <a:r>
                <a:rPr lang="en-US" sz="600" b="1" dirty="0"/>
                <a:t>Spirit of Christ</a:t>
              </a:r>
            </a:p>
          </p:txBody>
        </p:sp>
        <p:sp>
          <p:nvSpPr>
            <p:cNvPr id="11" name="TextBox 10">
              <a:extLst>
                <a:ext uri="{FF2B5EF4-FFF2-40B4-BE49-F238E27FC236}">
                  <a16:creationId xmlns:a16="http://schemas.microsoft.com/office/drawing/2014/main" id="{A91E77A7-5415-7634-0404-520535659BD0}"/>
                </a:ext>
              </a:extLst>
            </p:cNvPr>
            <p:cNvSpPr txBox="1"/>
            <p:nvPr/>
          </p:nvSpPr>
          <p:spPr>
            <a:xfrm>
              <a:off x="3712536" y="5821724"/>
              <a:ext cx="2668908" cy="799779"/>
            </a:xfrm>
            <a:prstGeom prst="rect">
              <a:avLst/>
            </a:prstGeom>
            <a:noFill/>
          </p:spPr>
          <p:txBody>
            <a:bodyPr wrap="none" rtlCol="0">
              <a:spAutoFit/>
            </a:bodyPr>
            <a:lstStyle/>
            <a:p>
              <a:r>
                <a:rPr lang="en-US" sz="600" b="1" dirty="0"/>
                <a:t>Word of God</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686800" cy="838200"/>
          </a:xfrm>
        </p:spPr>
        <p:txBody>
          <a:bodyPr>
            <a:normAutofit/>
          </a:bodyPr>
          <a:lstStyle/>
          <a:p>
            <a:r>
              <a:rPr lang="en-US" dirty="0"/>
              <a:t>Matthew 20:20-28</a:t>
            </a:r>
          </a:p>
        </p:txBody>
      </p:sp>
      <p:sp>
        <p:nvSpPr>
          <p:cNvPr id="3" name="Content Placeholder 2"/>
          <p:cNvSpPr>
            <a:spLocks noGrp="1"/>
          </p:cNvSpPr>
          <p:nvPr>
            <p:ph idx="1"/>
          </p:nvPr>
        </p:nvSpPr>
        <p:spPr>
          <a:xfrm>
            <a:off x="304800" y="1981200"/>
            <a:ext cx="8686800" cy="4144963"/>
          </a:xfrm>
        </p:spPr>
        <p:txBody>
          <a:bodyPr>
            <a:normAutofit fontScale="92500"/>
          </a:bodyPr>
          <a:lstStyle/>
          <a:p>
            <a:pPr marL="0" indent="0">
              <a:buNone/>
            </a:pPr>
            <a:r>
              <a:rPr lang="en-US" b="1" dirty="0">
                <a:solidFill>
                  <a:srgbClr val="C00000"/>
                </a:solidFill>
              </a:rPr>
              <a:t>Master the </a:t>
            </a:r>
            <a:r>
              <a:rPr lang="en-US" b="1" u="sng" dirty="0">
                <a:solidFill>
                  <a:srgbClr val="C00000"/>
                </a:solidFill>
              </a:rPr>
              <a:t>Minister/Greatness Principle  </a:t>
            </a:r>
            <a:r>
              <a:rPr lang="en-US" b="1" dirty="0">
                <a:solidFill>
                  <a:srgbClr val="C00000"/>
                </a:solidFill>
              </a:rPr>
              <a:t>(v. 26b)</a:t>
            </a:r>
            <a:r>
              <a:rPr lang="en-US" dirty="0">
                <a:solidFill>
                  <a:srgbClr val="C00000"/>
                </a:solidFill>
              </a:rPr>
              <a:t> </a:t>
            </a:r>
          </a:p>
          <a:p>
            <a:pPr>
              <a:buFont typeface="Wingdings" pitchFamily="2" charset="2"/>
              <a:buChar char="ü"/>
            </a:pPr>
            <a:r>
              <a:rPr lang="en-US" dirty="0">
                <a:solidFill>
                  <a:schemeClr val="tx1"/>
                </a:solidFill>
              </a:rPr>
              <a:t>Discover your gift in ministry  </a:t>
            </a:r>
            <a:r>
              <a:rPr lang="en-US" sz="2400" b="1" dirty="0">
                <a:solidFill>
                  <a:srgbClr val="C00000"/>
                </a:solidFill>
              </a:rPr>
              <a:t>(Body – I Corinthians 12, Five Fold – Ephesians 4:11)</a:t>
            </a:r>
          </a:p>
          <a:p>
            <a:pPr>
              <a:buFont typeface="Wingdings" pitchFamily="2" charset="2"/>
              <a:buChar char="ü"/>
            </a:pPr>
            <a:r>
              <a:rPr lang="en-US" dirty="0">
                <a:solidFill>
                  <a:schemeClr val="tx1"/>
                </a:solidFill>
              </a:rPr>
              <a:t>Discover your place within the vision </a:t>
            </a:r>
            <a:r>
              <a:rPr lang="en-US" sz="2400" b="1" dirty="0">
                <a:solidFill>
                  <a:srgbClr val="C00000"/>
                </a:solidFill>
              </a:rPr>
              <a:t>(Habakkuk 2:1-4)</a:t>
            </a:r>
            <a:endParaRPr lang="en-US" sz="2400" dirty="0">
              <a:solidFill>
                <a:schemeClr val="tx1"/>
              </a:solidFill>
            </a:endParaRPr>
          </a:p>
          <a:p>
            <a:pPr>
              <a:buFont typeface="Wingdings" pitchFamily="2" charset="2"/>
              <a:buChar char="ü"/>
            </a:pPr>
            <a:r>
              <a:rPr lang="en-US" dirty="0">
                <a:solidFill>
                  <a:schemeClr val="tx1"/>
                </a:solidFill>
              </a:rPr>
              <a:t>Fulfill your purpose </a:t>
            </a:r>
            <a:r>
              <a:rPr lang="en-US" sz="2400" b="1" dirty="0">
                <a:solidFill>
                  <a:srgbClr val="C00000"/>
                </a:solidFill>
              </a:rPr>
              <a:t>(Ephesians 2:10)</a:t>
            </a:r>
          </a:p>
          <a:p>
            <a:pPr>
              <a:buFont typeface="Wingdings" pitchFamily="2" charset="2"/>
              <a:buChar char="ü"/>
            </a:pPr>
            <a:endParaRPr lang="en-US" sz="2400" b="1" dirty="0">
              <a:solidFill>
                <a:srgbClr val="C00000"/>
              </a:solidFill>
            </a:endParaRPr>
          </a:p>
          <a:p>
            <a:pPr algn="ctr">
              <a:buFont typeface="Wingdings" pitchFamily="2" charset="2"/>
              <a:buChar char="v"/>
            </a:pPr>
            <a:r>
              <a:rPr lang="en-US" sz="3000" dirty="0">
                <a:solidFill>
                  <a:srgbClr val="C00000"/>
                </a:solidFill>
              </a:rPr>
              <a:t>360°- Priority of ministry – every one serves and no one “lords over” as team become great</a:t>
            </a:r>
          </a:p>
          <a:p>
            <a:pPr>
              <a:buFont typeface="Wingdings" pitchFamily="2" charset="2"/>
              <a:buChar char="ü"/>
            </a:pPr>
            <a:endParaRPr lang="en-US" sz="3000" dirty="0">
              <a:solidFill>
                <a:schemeClr val="tx1"/>
              </a:solidFill>
            </a:endParaRPr>
          </a:p>
          <a:p>
            <a:pPr>
              <a:buFont typeface="Wingdings" pitchFamily="2" charset="2"/>
              <a:buChar char="ü"/>
            </a:pPr>
            <a:endParaRPr lang="en-US" dirty="0">
              <a:solidFill>
                <a:schemeClr val="tx1"/>
              </a:solidFill>
            </a:endParaRPr>
          </a:p>
          <a:p>
            <a:pPr>
              <a:buFont typeface="Wingdings" pitchFamily="2" charset="2"/>
              <a:buChar char="ü"/>
            </a:pPr>
            <a:endParaRPr lang="en-US" dirty="0"/>
          </a:p>
          <a:p>
            <a:pPr>
              <a:buFont typeface="Wingdings" pitchFamily="2" charset="2"/>
              <a:buChar char="ü"/>
            </a:pPr>
            <a:endParaRPr lang="en-US" dirty="0"/>
          </a:p>
          <a:p>
            <a:pPr>
              <a:buNone/>
            </a:pPr>
            <a:endParaRPr lang="en-US" dirty="0"/>
          </a:p>
        </p:txBody>
      </p:sp>
      <p:sp>
        <p:nvSpPr>
          <p:cNvPr id="5" name="Content Placeholder 2"/>
          <p:cNvSpPr txBox="1">
            <a:spLocks/>
          </p:cNvSpPr>
          <p:nvPr/>
        </p:nvSpPr>
        <p:spPr>
          <a:xfrm>
            <a:off x="304800" y="2133600"/>
            <a:ext cx="8229600" cy="4525963"/>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Char char="ü"/>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Char char="ü"/>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Char char="ü"/>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fld id="{12B5688F-7ACC-4718-B10C-198726840C5D}"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8686800" cy="838200"/>
          </a:xfrm>
        </p:spPr>
        <p:txBody>
          <a:bodyPr/>
          <a:lstStyle/>
          <a:p>
            <a:r>
              <a:rPr lang="en-US" dirty="0"/>
              <a:t>Matthew 20:20-28</a:t>
            </a:r>
          </a:p>
        </p:txBody>
      </p:sp>
      <p:sp>
        <p:nvSpPr>
          <p:cNvPr id="3" name="Content Placeholder 2"/>
          <p:cNvSpPr>
            <a:spLocks noGrp="1"/>
          </p:cNvSpPr>
          <p:nvPr>
            <p:ph idx="1"/>
          </p:nvPr>
        </p:nvSpPr>
        <p:spPr>
          <a:xfrm>
            <a:off x="152400" y="2209800"/>
            <a:ext cx="8686800" cy="3200400"/>
          </a:xfrm>
        </p:spPr>
        <p:txBody>
          <a:bodyPr>
            <a:normAutofit fontScale="92500" lnSpcReduction="10000"/>
          </a:bodyPr>
          <a:lstStyle/>
          <a:p>
            <a:pPr>
              <a:buFont typeface="Wingdings" pitchFamily="2" charset="2"/>
              <a:buChar char=""/>
            </a:pPr>
            <a:r>
              <a:rPr lang="en-US" b="1" dirty="0">
                <a:solidFill>
                  <a:srgbClr val="C00000"/>
                </a:solidFill>
                <a:latin typeface="+mj-lt"/>
              </a:rPr>
              <a:t>Master the </a:t>
            </a:r>
            <a:r>
              <a:rPr lang="en-US" b="1" u="sng" dirty="0">
                <a:solidFill>
                  <a:srgbClr val="C00000"/>
                </a:solidFill>
                <a:latin typeface="+mj-lt"/>
              </a:rPr>
              <a:t>Servant /Chief Principle. </a:t>
            </a:r>
            <a:r>
              <a:rPr lang="en-US" b="1" dirty="0">
                <a:solidFill>
                  <a:srgbClr val="C00000"/>
                </a:solidFill>
                <a:latin typeface="+mj-lt"/>
              </a:rPr>
              <a:t>(V.27)  </a:t>
            </a:r>
            <a:r>
              <a:rPr lang="en-US" dirty="0">
                <a:solidFill>
                  <a:srgbClr val="C00000"/>
                </a:solidFill>
              </a:rPr>
              <a:t> </a:t>
            </a:r>
            <a:r>
              <a:rPr lang="en-US" dirty="0">
                <a:solidFill>
                  <a:schemeClr val="tx1"/>
                </a:solidFill>
              </a:rPr>
              <a:t>And whosoever will be </a:t>
            </a:r>
            <a:r>
              <a:rPr lang="en-US" b="1" u="sng" dirty="0">
                <a:solidFill>
                  <a:schemeClr val="tx1"/>
                </a:solidFill>
              </a:rPr>
              <a:t>chief </a:t>
            </a:r>
            <a:r>
              <a:rPr lang="en-US" b="1" dirty="0">
                <a:solidFill>
                  <a:schemeClr val="tx1"/>
                </a:solidFill>
              </a:rPr>
              <a:t> </a:t>
            </a:r>
            <a:r>
              <a:rPr lang="en-US" sz="2400" b="1" dirty="0">
                <a:solidFill>
                  <a:srgbClr val="C00000"/>
                </a:solidFill>
              </a:rPr>
              <a:t>( </a:t>
            </a:r>
            <a:r>
              <a:rPr lang="en-US" sz="2400" b="1" i="1" dirty="0">
                <a:solidFill>
                  <a:srgbClr val="C00000"/>
                </a:solidFill>
              </a:rPr>
              <a:t>protos - </a:t>
            </a:r>
            <a:r>
              <a:rPr lang="en-US" sz="2400" b="1" dirty="0">
                <a:solidFill>
                  <a:srgbClr val="C00000"/>
                </a:solidFill>
              </a:rPr>
              <a:t>first in time or place, rank, influence, honor;  chief or principal) </a:t>
            </a:r>
            <a:r>
              <a:rPr lang="en-US" dirty="0">
                <a:solidFill>
                  <a:schemeClr val="tx1"/>
                </a:solidFill>
              </a:rPr>
              <a:t>among you, let him be your </a:t>
            </a:r>
            <a:r>
              <a:rPr lang="en-US" b="1" u="sng" dirty="0">
                <a:solidFill>
                  <a:schemeClr val="tx1"/>
                </a:solidFill>
              </a:rPr>
              <a:t>servant</a:t>
            </a:r>
            <a:r>
              <a:rPr lang="en-US" dirty="0">
                <a:solidFill>
                  <a:schemeClr val="tx1"/>
                </a:solidFill>
              </a:rPr>
              <a:t>: </a:t>
            </a:r>
            <a:r>
              <a:rPr lang="en-US" sz="2800" b="1" dirty="0">
                <a:solidFill>
                  <a:srgbClr val="C00000"/>
                </a:solidFill>
              </a:rPr>
              <a:t>  </a:t>
            </a:r>
            <a:r>
              <a:rPr lang="en-US" sz="2400" b="1" dirty="0">
                <a:solidFill>
                  <a:srgbClr val="C00000"/>
                </a:solidFill>
              </a:rPr>
              <a:t>(</a:t>
            </a:r>
            <a:r>
              <a:rPr lang="en-US" sz="2400" b="1" i="1" dirty="0" err="1">
                <a:solidFill>
                  <a:srgbClr val="C00000"/>
                </a:solidFill>
              </a:rPr>
              <a:t>doulos</a:t>
            </a:r>
            <a:r>
              <a:rPr lang="en-US" sz="2400" b="1" i="1" dirty="0">
                <a:solidFill>
                  <a:srgbClr val="C00000"/>
                </a:solidFill>
              </a:rPr>
              <a:t> </a:t>
            </a:r>
            <a:r>
              <a:rPr lang="en-US" sz="2400" b="1" dirty="0">
                <a:solidFill>
                  <a:srgbClr val="C00000"/>
                </a:solidFill>
              </a:rPr>
              <a:t> - a  slave, bondman, man of servile condition metaph., one who gives himself up to another's will those whose service is used by Christ in extending and advancing his cause among men;  devoted to another to the disregard of one's own interests;  a servant, attendant </a:t>
            </a:r>
          </a:p>
          <a:p>
            <a:endParaRPr lang="en-US" dirty="0">
              <a:solidFill>
                <a:schemeClr val="tx1"/>
              </a:solidFill>
            </a:endParaRPr>
          </a:p>
          <a:p>
            <a:pPr>
              <a:buNone/>
            </a:pPr>
            <a:endParaRPr lang="en-US" dirty="0"/>
          </a:p>
        </p:txBody>
      </p:sp>
      <p:sp>
        <p:nvSpPr>
          <p:cNvPr id="4" name="Slide Number Placeholder 3"/>
          <p:cNvSpPr>
            <a:spLocks noGrp="1"/>
          </p:cNvSpPr>
          <p:nvPr>
            <p:ph type="sldNum" sz="quarter" idx="12"/>
          </p:nvPr>
        </p:nvSpPr>
        <p:spPr/>
        <p:txBody>
          <a:bodyPr/>
          <a:lstStyle/>
          <a:p>
            <a:fld id="{12B5688F-7ACC-4718-B10C-198726840C5D}" type="slidenum">
              <a:rPr lang="en-US" smtClean="0"/>
              <a:pPr/>
              <a:t>24</a:t>
            </a:fld>
            <a:endParaRPr lang="en-US"/>
          </a:p>
        </p:txBody>
      </p:sp>
      <p:grpSp>
        <p:nvGrpSpPr>
          <p:cNvPr id="5" name="Group 4">
            <a:extLst>
              <a:ext uri="{FF2B5EF4-FFF2-40B4-BE49-F238E27FC236}">
                <a16:creationId xmlns:a16="http://schemas.microsoft.com/office/drawing/2014/main" id="{6E2AD296-C18C-A0C8-96BC-35F423808C8C}"/>
              </a:ext>
            </a:extLst>
          </p:cNvPr>
          <p:cNvGrpSpPr/>
          <p:nvPr/>
        </p:nvGrpSpPr>
        <p:grpSpPr>
          <a:xfrm>
            <a:off x="7086600" y="5615381"/>
            <a:ext cx="1143001" cy="1086883"/>
            <a:chOff x="2408712" y="1914269"/>
            <a:chExt cx="5072042" cy="4707234"/>
          </a:xfrm>
        </p:grpSpPr>
        <p:sp>
          <p:nvSpPr>
            <p:cNvPr id="6" name="Oval 5">
              <a:extLst>
                <a:ext uri="{FF2B5EF4-FFF2-40B4-BE49-F238E27FC236}">
                  <a16:creationId xmlns:a16="http://schemas.microsoft.com/office/drawing/2014/main" id="{A60D4A0A-EB33-EBF3-8A97-A46D3D4371AC}"/>
                </a:ext>
              </a:extLst>
            </p:cNvPr>
            <p:cNvSpPr/>
            <p:nvPr/>
          </p:nvSpPr>
          <p:spPr>
            <a:xfrm>
              <a:off x="2408712" y="2015696"/>
              <a:ext cx="5072042" cy="4458256"/>
            </a:xfrm>
            <a:prstGeom prst="ellipse">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dirty="0"/>
            </a:p>
          </p:txBody>
        </p:sp>
        <p:grpSp>
          <p:nvGrpSpPr>
            <p:cNvPr id="7" name="Group 6">
              <a:extLst>
                <a:ext uri="{FF2B5EF4-FFF2-40B4-BE49-F238E27FC236}">
                  <a16:creationId xmlns:a16="http://schemas.microsoft.com/office/drawing/2014/main" id="{6AE6AEAA-96A0-8A42-8ED1-F09472B30A0D}"/>
                </a:ext>
              </a:extLst>
            </p:cNvPr>
            <p:cNvGrpSpPr/>
            <p:nvPr/>
          </p:nvGrpSpPr>
          <p:grpSpPr>
            <a:xfrm>
              <a:off x="2786399" y="2489696"/>
              <a:ext cx="4247647" cy="3628237"/>
              <a:chOff x="1576571" y="1100014"/>
              <a:chExt cx="5895068" cy="5001588"/>
            </a:xfrm>
          </p:grpSpPr>
          <p:sp>
            <p:nvSpPr>
              <p:cNvPr id="12" name="Oval 11">
                <a:extLst>
                  <a:ext uri="{FF2B5EF4-FFF2-40B4-BE49-F238E27FC236}">
                    <a16:creationId xmlns:a16="http://schemas.microsoft.com/office/drawing/2014/main" id="{C65A24D3-AE5F-DC95-1781-C87251685186}"/>
                  </a:ext>
                </a:extLst>
              </p:cNvPr>
              <p:cNvSpPr/>
              <p:nvPr/>
            </p:nvSpPr>
            <p:spPr>
              <a:xfrm>
                <a:off x="1623289" y="1100014"/>
                <a:ext cx="5848350" cy="5001588"/>
              </a:xfrm>
              <a:prstGeom prst="ellipse">
                <a:avLst/>
              </a:prstGeom>
              <a:solidFill>
                <a:schemeClr val="bg2">
                  <a:alpha val="60349"/>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13" name="Quad Arrow 12">
                <a:extLst>
                  <a:ext uri="{FF2B5EF4-FFF2-40B4-BE49-F238E27FC236}">
                    <a16:creationId xmlns:a16="http://schemas.microsoft.com/office/drawing/2014/main" id="{54CF0B15-CB76-7CC6-5C63-1D3DB4C1F4B1}"/>
                  </a:ext>
                </a:extLst>
              </p:cNvPr>
              <p:cNvSpPr/>
              <p:nvPr/>
            </p:nvSpPr>
            <p:spPr>
              <a:xfrm>
                <a:off x="1576571" y="2199098"/>
                <a:ext cx="5848350" cy="2946345"/>
              </a:xfrm>
              <a:prstGeom prst="quadArrow">
                <a:avLst/>
              </a:prstGeom>
              <a:solidFill>
                <a:schemeClr val="bg1"/>
              </a:solidFill>
              <a:ln w="95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b="1" dirty="0">
                  <a:ln w="22225">
                    <a:solidFill>
                      <a:schemeClr val="accent2"/>
                    </a:solidFill>
                    <a:prstDash val="solid"/>
                  </a:ln>
                  <a:solidFill>
                    <a:schemeClr val="accent2">
                      <a:lumMod val="40000"/>
                      <a:lumOff val="60000"/>
                    </a:schemeClr>
                  </a:solidFill>
                </a:endParaRPr>
              </a:p>
            </p:txBody>
          </p:sp>
          <p:sp>
            <p:nvSpPr>
              <p:cNvPr id="14" name="TextBox 13">
                <a:extLst>
                  <a:ext uri="{FF2B5EF4-FFF2-40B4-BE49-F238E27FC236}">
                    <a16:creationId xmlns:a16="http://schemas.microsoft.com/office/drawing/2014/main" id="{52ADF8C5-4B66-88AC-0FCC-A93643DFA896}"/>
                  </a:ext>
                </a:extLst>
              </p:cNvPr>
              <p:cNvSpPr txBox="1"/>
              <p:nvPr/>
            </p:nvSpPr>
            <p:spPr>
              <a:xfrm>
                <a:off x="2728092" y="1257940"/>
                <a:ext cx="3457223" cy="1102509"/>
              </a:xfrm>
              <a:prstGeom prst="rect">
                <a:avLst/>
              </a:prstGeom>
              <a:noFill/>
            </p:spPr>
            <p:txBody>
              <a:bodyPr wrap="none" rtlCol="0">
                <a:spAutoFit/>
              </a:bodyPr>
              <a:lstStyle/>
              <a:p>
                <a:r>
                  <a:rPr lang="en-US" sz="600" b="1" dirty="0"/>
                  <a:t>Leadership</a:t>
                </a:r>
              </a:p>
            </p:txBody>
          </p:sp>
          <p:sp>
            <p:nvSpPr>
              <p:cNvPr id="15" name="TextBox 14">
                <a:extLst>
                  <a:ext uri="{FF2B5EF4-FFF2-40B4-BE49-F238E27FC236}">
                    <a16:creationId xmlns:a16="http://schemas.microsoft.com/office/drawing/2014/main" id="{6660D2EB-959F-02A1-000B-F046D958D0A1}"/>
                  </a:ext>
                </a:extLst>
              </p:cNvPr>
              <p:cNvSpPr txBox="1"/>
              <p:nvPr/>
            </p:nvSpPr>
            <p:spPr>
              <a:xfrm>
                <a:off x="3315486" y="4817591"/>
                <a:ext cx="2282435" cy="1102509"/>
              </a:xfrm>
              <a:prstGeom prst="rect">
                <a:avLst/>
              </a:prstGeom>
              <a:noFill/>
            </p:spPr>
            <p:txBody>
              <a:bodyPr wrap="none" rtlCol="0">
                <a:spAutoFit/>
              </a:bodyPr>
              <a:lstStyle/>
              <a:p>
                <a:r>
                  <a:rPr lang="en-US" sz="600" b="1" dirty="0"/>
                  <a:t>Team</a:t>
                </a:r>
              </a:p>
            </p:txBody>
          </p:sp>
          <p:sp>
            <p:nvSpPr>
              <p:cNvPr id="16" name="TextBox 15">
                <a:extLst>
                  <a:ext uri="{FF2B5EF4-FFF2-40B4-BE49-F238E27FC236}">
                    <a16:creationId xmlns:a16="http://schemas.microsoft.com/office/drawing/2014/main" id="{8145114C-6144-704B-87C0-1F4C7D137F3E}"/>
                  </a:ext>
                </a:extLst>
              </p:cNvPr>
              <p:cNvSpPr txBox="1"/>
              <p:nvPr/>
            </p:nvSpPr>
            <p:spPr>
              <a:xfrm>
                <a:off x="4693554" y="3063044"/>
                <a:ext cx="2321923" cy="1102509"/>
              </a:xfrm>
              <a:prstGeom prst="rect">
                <a:avLst/>
              </a:prstGeom>
              <a:noFill/>
            </p:spPr>
            <p:txBody>
              <a:bodyPr wrap="none" rtlCol="0">
                <a:spAutoFit/>
              </a:bodyPr>
              <a:lstStyle/>
              <a:p>
                <a:r>
                  <a:rPr lang="en-US" sz="600" b="1" dirty="0"/>
                  <a:t>Peers</a:t>
                </a:r>
              </a:p>
            </p:txBody>
          </p:sp>
          <p:sp>
            <p:nvSpPr>
              <p:cNvPr id="17" name="Oval 16">
                <a:extLst>
                  <a:ext uri="{FF2B5EF4-FFF2-40B4-BE49-F238E27FC236}">
                    <a16:creationId xmlns:a16="http://schemas.microsoft.com/office/drawing/2014/main" id="{C788E7E0-A50E-57CD-1E39-B6E02FCBB9F6}"/>
                  </a:ext>
                </a:extLst>
              </p:cNvPr>
              <p:cNvSpPr/>
              <p:nvPr/>
            </p:nvSpPr>
            <p:spPr>
              <a:xfrm>
                <a:off x="4100519" y="3329432"/>
                <a:ext cx="903480" cy="755492"/>
              </a:xfrm>
              <a:prstGeom prst="ellipse">
                <a:avLst/>
              </a:prstGeom>
              <a:solidFill>
                <a:schemeClr val="tx2">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C00000"/>
                    </a:solidFill>
                  </a:rPr>
                  <a:t>!</a:t>
                </a:r>
              </a:p>
            </p:txBody>
          </p:sp>
        </p:grpSp>
        <p:sp>
          <p:nvSpPr>
            <p:cNvPr id="8" name="Left Arrow 7">
              <a:extLst>
                <a:ext uri="{FF2B5EF4-FFF2-40B4-BE49-F238E27FC236}">
                  <a16:creationId xmlns:a16="http://schemas.microsoft.com/office/drawing/2014/main" id="{4A842837-C221-E972-9115-A6C429D01750}"/>
                </a:ext>
              </a:extLst>
            </p:cNvPr>
            <p:cNvSpPr/>
            <p:nvPr/>
          </p:nvSpPr>
          <p:spPr>
            <a:xfrm>
              <a:off x="2894855" y="4007334"/>
              <a:ext cx="1635366" cy="680821"/>
            </a:xfrm>
            <a:prstGeom prst="leftArrow">
              <a:avLst/>
            </a:prstGeom>
            <a:solidFill>
              <a:srgbClr val="92D050">
                <a:alpha val="46000"/>
              </a:srgb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 name="TextBox 8">
              <a:extLst>
                <a:ext uri="{FF2B5EF4-FFF2-40B4-BE49-F238E27FC236}">
                  <a16:creationId xmlns:a16="http://schemas.microsoft.com/office/drawing/2014/main" id="{F06DCC46-1C1F-38DC-ED2E-D11712861546}"/>
                </a:ext>
              </a:extLst>
            </p:cNvPr>
            <p:cNvSpPr txBox="1"/>
            <p:nvPr/>
          </p:nvSpPr>
          <p:spPr>
            <a:xfrm>
              <a:off x="2672618" y="3976978"/>
              <a:ext cx="2220771" cy="733130"/>
            </a:xfrm>
            <a:prstGeom prst="rect">
              <a:avLst/>
            </a:prstGeom>
            <a:noFill/>
          </p:spPr>
          <p:txBody>
            <a:bodyPr wrap="none" rtlCol="0">
              <a:spAutoFit/>
            </a:bodyPr>
            <a:lstStyle/>
            <a:p>
              <a:r>
                <a:rPr lang="en-US" sz="500" b="1" dirty="0"/>
                <a:t>The Church</a:t>
              </a:r>
            </a:p>
          </p:txBody>
        </p:sp>
        <p:sp>
          <p:nvSpPr>
            <p:cNvPr id="10" name="TextBox 9">
              <a:extLst>
                <a:ext uri="{FF2B5EF4-FFF2-40B4-BE49-F238E27FC236}">
                  <a16:creationId xmlns:a16="http://schemas.microsoft.com/office/drawing/2014/main" id="{0568521B-8ECA-116C-B213-784CC624F61A}"/>
                </a:ext>
              </a:extLst>
            </p:cNvPr>
            <p:cNvSpPr txBox="1"/>
            <p:nvPr/>
          </p:nvSpPr>
          <p:spPr>
            <a:xfrm>
              <a:off x="3446776" y="1914269"/>
              <a:ext cx="2960552" cy="799779"/>
            </a:xfrm>
            <a:prstGeom prst="rect">
              <a:avLst/>
            </a:prstGeom>
            <a:noFill/>
          </p:spPr>
          <p:txBody>
            <a:bodyPr wrap="none" rtlCol="0">
              <a:spAutoFit/>
            </a:bodyPr>
            <a:lstStyle/>
            <a:p>
              <a:r>
                <a:rPr lang="en-US" sz="600" b="1" dirty="0"/>
                <a:t>Spirit of Christ</a:t>
              </a:r>
            </a:p>
          </p:txBody>
        </p:sp>
        <p:sp>
          <p:nvSpPr>
            <p:cNvPr id="11" name="TextBox 10">
              <a:extLst>
                <a:ext uri="{FF2B5EF4-FFF2-40B4-BE49-F238E27FC236}">
                  <a16:creationId xmlns:a16="http://schemas.microsoft.com/office/drawing/2014/main" id="{5FDC6EA8-70A5-D623-B082-3F2F34A37B0B}"/>
                </a:ext>
              </a:extLst>
            </p:cNvPr>
            <p:cNvSpPr txBox="1"/>
            <p:nvPr/>
          </p:nvSpPr>
          <p:spPr>
            <a:xfrm>
              <a:off x="3712536" y="5821724"/>
              <a:ext cx="2668908" cy="799779"/>
            </a:xfrm>
            <a:prstGeom prst="rect">
              <a:avLst/>
            </a:prstGeom>
            <a:noFill/>
          </p:spPr>
          <p:txBody>
            <a:bodyPr wrap="none" rtlCol="0">
              <a:spAutoFit/>
            </a:bodyPr>
            <a:lstStyle/>
            <a:p>
              <a:r>
                <a:rPr lang="en-US" sz="600" b="1" dirty="0"/>
                <a:t>Word of God</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686800" cy="838200"/>
          </a:xfrm>
        </p:spPr>
        <p:txBody>
          <a:bodyPr>
            <a:normAutofit/>
          </a:bodyPr>
          <a:lstStyle/>
          <a:p>
            <a:r>
              <a:rPr lang="en-US" dirty="0"/>
              <a:t>Matthew 20:20-28</a:t>
            </a:r>
          </a:p>
        </p:txBody>
      </p:sp>
      <p:sp>
        <p:nvSpPr>
          <p:cNvPr id="3" name="Content Placeholder 2"/>
          <p:cNvSpPr>
            <a:spLocks noGrp="1"/>
          </p:cNvSpPr>
          <p:nvPr>
            <p:ph idx="1"/>
          </p:nvPr>
        </p:nvSpPr>
        <p:spPr>
          <a:xfrm>
            <a:off x="304800" y="2514601"/>
            <a:ext cx="8686800" cy="1905000"/>
          </a:xfrm>
        </p:spPr>
        <p:txBody>
          <a:bodyPr/>
          <a:lstStyle/>
          <a:p>
            <a:pPr>
              <a:buFont typeface="Wingdings" pitchFamily="2" charset="2"/>
              <a:buChar char="ü"/>
            </a:pPr>
            <a:endParaRPr lang="en-US" dirty="0">
              <a:solidFill>
                <a:schemeClr val="tx1"/>
              </a:solidFill>
            </a:endParaRPr>
          </a:p>
          <a:p>
            <a:pPr>
              <a:buFont typeface="Wingdings" pitchFamily="2" charset="2"/>
              <a:buChar char="ü"/>
            </a:pPr>
            <a:endParaRPr lang="en-US" dirty="0">
              <a:solidFill>
                <a:schemeClr val="tx1"/>
              </a:solidFill>
            </a:endParaRPr>
          </a:p>
          <a:p>
            <a:pPr>
              <a:buNone/>
            </a:pPr>
            <a:endParaRPr lang="en-US" dirty="0"/>
          </a:p>
          <a:p>
            <a:pPr>
              <a:buNone/>
            </a:pPr>
            <a:endParaRPr lang="en-US" dirty="0"/>
          </a:p>
        </p:txBody>
      </p:sp>
      <p:sp>
        <p:nvSpPr>
          <p:cNvPr id="5" name="Content Placeholder 2"/>
          <p:cNvSpPr txBox="1">
            <a:spLocks/>
          </p:cNvSpPr>
          <p:nvPr/>
        </p:nvSpPr>
        <p:spPr>
          <a:xfrm>
            <a:off x="381000" y="2209800"/>
            <a:ext cx="8763000" cy="4264152"/>
          </a:xfrm>
          <a:prstGeom prst="rect">
            <a:avLst/>
          </a:prstGeom>
        </p:spPr>
        <p:txBody>
          <a:bodyPr vert="horz">
            <a:normAutofit/>
          </a:bodyPr>
          <a:lstStyle/>
          <a:p>
            <a:pPr lvl="0">
              <a:spcBef>
                <a:spcPct val="20000"/>
              </a:spcBef>
              <a:buClr>
                <a:schemeClr val="accent1"/>
              </a:buClr>
              <a:buSzPct val="70000"/>
              <a:defRPr/>
            </a:pPr>
            <a:r>
              <a:rPr lang="en-US" sz="3200" b="1" dirty="0">
                <a:solidFill>
                  <a:srgbClr val="C00000"/>
                </a:solidFill>
                <a:latin typeface="+mj-lt"/>
              </a:rPr>
              <a:t>Master the </a:t>
            </a:r>
            <a:r>
              <a:rPr lang="en-US" sz="3200" b="1" u="sng" dirty="0">
                <a:solidFill>
                  <a:srgbClr val="C00000"/>
                </a:solidFill>
                <a:latin typeface="+mj-lt"/>
              </a:rPr>
              <a:t>Servant /Chief Principle. </a:t>
            </a:r>
            <a:r>
              <a:rPr lang="en-US" sz="3200" b="1" dirty="0">
                <a:solidFill>
                  <a:srgbClr val="C00000"/>
                </a:solidFill>
                <a:latin typeface="+mj-lt"/>
              </a:rPr>
              <a:t>(V. 27) </a:t>
            </a:r>
          </a:p>
          <a:p>
            <a:pPr marL="457200" lvl="0" indent="-457200">
              <a:spcBef>
                <a:spcPct val="20000"/>
              </a:spcBef>
              <a:buClr>
                <a:schemeClr val="accent1"/>
              </a:buClr>
              <a:buSzPct val="70000"/>
              <a:buFont typeface="Wingdings" panose="05000000000000000000" pitchFamily="2" charset="2"/>
              <a:buChar char="ü"/>
              <a:defRPr/>
            </a:pPr>
            <a:r>
              <a:rPr kumimoji="0" lang="en-US" sz="3200" b="0" i="0" u="none" strike="noStrike" kern="1200" cap="none" spc="0" normalizeH="0" baseline="0" noProof="0" dirty="0">
                <a:ln>
                  <a:noFill/>
                </a:ln>
                <a:effectLst/>
                <a:uLnTx/>
                <a:uFillTx/>
                <a:latin typeface="+mn-lt"/>
                <a:ea typeface="+mn-ea"/>
                <a:cs typeface="+mn-cs"/>
              </a:rPr>
              <a:t>Put</a:t>
            </a:r>
            <a:r>
              <a:rPr kumimoji="0" lang="en-US" sz="3200" b="0" i="0" u="none" strike="noStrike" kern="1200" cap="none" spc="0" normalizeH="0" noProof="0" dirty="0">
                <a:ln>
                  <a:noFill/>
                </a:ln>
                <a:effectLst/>
                <a:uLnTx/>
                <a:uFillTx/>
                <a:latin typeface="+mn-lt"/>
                <a:ea typeface="+mn-ea"/>
                <a:cs typeface="+mn-cs"/>
              </a:rPr>
              <a:t>  Christ &amp; others first </a:t>
            </a:r>
            <a:r>
              <a:rPr kumimoji="0" lang="en-US" sz="2400" b="1" i="0" u="none" strike="noStrike" kern="1200" cap="none" spc="0" normalizeH="0" noProof="0" dirty="0">
                <a:ln>
                  <a:noFill/>
                </a:ln>
                <a:solidFill>
                  <a:srgbClr val="C00000"/>
                </a:solidFill>
                <a:effectLst/>
                <a:uLnTx/>
                <a:uFillTx/>
                <a:latin typeface="+mn-lt"/>
                <a:ea typeface="+mn-ea"/>
                <a:cs typeface="+mn-cs"/>
              </a:rPr>
              <a:t>(Colossians 1:12-29)</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Char char="ü"/>
              <a:tabLst/>
              <a:defRPr/>
            </a:pPr>
            <a:r>
              <a:rPr lang="en-US" sz="3200" baseline="0" dirty="0"/>
              <a:t>Don’t</a:t>
            </a:r>
            <a:r>
              <a:rPr lang="en-US" sz="3200" dirty="0"/>
              <a:t> be position/power hungry </a:t>
            </a:r>
            <a:r>
              <a:rPr lang="en-US" sz="2400" b="1" dirty="0">
                <a:solidFill>
                  <a:srgbClr val="C00000"/>
                </a:solidFill>
              </a:rPr>
              <a:t>(Matthew 20:20-21)</a:t>
            </a:r>
            <a:endParaRPr kumimoji="0" lang="en-US" sz="2400" b="1" i="0" u="none" strike="noStrike" kern="1200" cap="none" spc="0" normalizeH="0" baseline="0" noProof="0" dirty="0">
              <a:ln>
                <a:noFill/>
              </a:ln>
              <a:solidFill>
                <a:srgbClr val="C0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Char char="ü"/>
              <a:tabLst/>
              <a:defRPr/>
            </a:pPr>
            <a:r>
              <a:rPr kumimoji="0" lang="en-US" sz="3200" b="0" i="0" u="none" strike="noStrike" kern="1200" cap="none" spc="0" normalizeH="0" baseline="0" noProof="0" dirty="0">
                <a:ln>
                  <a:noFill/>
                </a:ln>
                <a:effectLst/>
                <a:uLnTx/>
                <a:uFillTx/>
                <a:latin typeface="+mn-lt"/>
                <a:ea typeface="+mn-ea"/>
                <a:cs typeface="+mn-cs"/>
              </a:rPr>
              <a:t>Don’t</a:t>
            </a:r>
            <a:r>
              <a:rPr kumimoji="0" lang="en-US" sz="3200" b="0" i="0" u="none" strike="noStrike" kern="1200" cap="none" spc="0" normalizeH="0" noProof="0" dirty="0">
                <a:ln>
                  <a:noFill/>
                </a:ln>
                <a:effectLst/>
                <a:uLnTx/>
                <a:uFillTx/>
                <a:latin typeface="+mn-lt"/>
                <a:ea typeface="+mn-ea"/>
                <a:cs typeface="+mn-cs"/>
              </a:rPr>
              <a:t> look for the prais</a:t>
            </a:r>
            <a:r>
              <a:rPr lang="en-US" sz="3200" noProof="0" dirty="0"/>
              <a:t>e of men </a:t>
            </a:r>
            <a:r>
              <a:rPr lang="en-US" sz="2400" b="1" noProof="0" dirty="0">
                <a:solidFill>
                  <a:srgbClr val="C00000"/>
                </a:solidFill>
              </a:rPr>
              <a:t>(Matthew 6)</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Char char="ü"/>
              <a:tabLst/>
              <a:defRPr/>
            </a:pPr>
            <a:endParaRPr lang="en-US" sz="2400" b="1" noProof="0" dirty="0">
              <a:solidFill>
                <a:srgbClr val="C00000"/>
              </a:solidFill>
            </a:endParaRPr>
          </a:p>
          <a:p>
            <a:pPr algn="ctr"/>
            <a:r>
              <a:rPr lang="en-US" sz="2400" dirty="0">
                <a:solidFill>
                  <a:srgbClr val="C00000"/>
                </a:solidFill>
              </a:rPr>
              <a:t>360°- Priority of Servanthood –  great leaders choose humiliation vs. elevation</a:t>
            </a:r>
            <a:endParaRPr lang="en-US" sz="2000" dirty="0">
              <a:solidFill>
                <a:srgbClr val="C00000"/>
              </a:solidFill>
            </a:endParaRPr>
          </a:p>
          <a:p>
            <a:pPr>
              <a:buFont typeface="Wingdings" pitchFamily="2" charset="2"/>
              <a:buChar char="ü"/>
            </a:pPr>
            <a:endParaRPr lang="en-US" sz="2400" dirty="0">
              <a:solidFill>
                <a:schemeClr val="tx1"/>
              </a:solidFill>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Char char="ü"/>
              <a:tabLst/>
              <a:defRPr/>
            </a:pPr>
            <a:endParaRPr kumimoji="0" lang="en-US" sz="2400" b="1" i="0" u="none" strike="noStrike" kern="1200" cap="none" spc="0" normalizeH="0" baseline="0" noProof="0" dirty="0">
              <a:ln>
                <a:noFill/>
              </a:ln>
              <a:solidFill>
                <a:srgbClr val="C0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3200" b="0" i="0" u="none" strike="noStrike" kern="1200" cap="none" spc="0" normalizeH="0" baseline="0" noProof="0" dirty="0">
              <a:ln>
                <a:noFill/>
              </a:ln>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fld id="{12B5688F-7ACC-4718-B10C-198726840C5D}"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686800" cy="838200"/>
          </a:xfrm>
        </p:spPr>
        <p:txBody>
          <a:bodyPr/>
          <a:lstStyle/>
          <a:p>
            <a:r>
              <a:rPr lang="en-US" dirty="0"/>
              <a:t>Matthew 20:20-28</a:t>
            </a:r>
          </a:p>
        </p:txBody>
      </p:sp>
      <p:sp>
        <p:nvSpPr>
          <p:cNvPr id="3" name="Content Placeholder 2"/>
          <p:cNvSpPr>
            <a:spLocks noGrp="1"/>
          </p:cNvSpPr>
          <p:nvPr>
            <p:ph idx="1"/>
          </p:nvPr>
        </p:nvSpPr>
        <p:spPr>
          <a:xfrm>
            <a:off x="381000" y="2057400"/>
            <a:ext cx="8686800" cy="3352800"/>
          </a:xfrm>
        </p:spPr>
        <p:txBody>
          <a:bodyPr>
            <a:normAutofit lnSpcReduction="10000"/>
          </a:bodyPr>
          <a:lstStyle/>
          <a:p>
            <a:pPr marL="0" indent="0">
              <a:buNone/>
            </a:pPr>
            <a:r>
              <a:rPr lang="en-US" b="1" dirty="0">
                <a:solidFill>
                  <a:srgbClr val="C00000"/>
                </a:solidFill>
                <a:latin typeface="+mj-lt"/>
              </a:rPr>
              <a:t>Live the </a:t>
            </a:r>
            <a:r>
              <a:rPr lang="en-US" b="1" u="sng" dirty="0">
                <a:solidFill>
                  <a:srgbClr val="C00000"/>
                </a:solidFill>
                <a:latin typeface="+mj-lt"/>
              </a:rPr>
              <a:t>Sacrificial Life of Ministry </a:t>
            </a:r>
            <a:r>
              <a:rPr lang="en-US" b="1" dirty="0">
                <a:solidFill>
                  <a:srgbClr val="C00000"/>
                </a:solidFill>
                <a:latin typeface="+mj-lt"/>
              </a:rPr>
              <a:t>(v.28)</a:t>
            </a:r>
            <a:r>
              <a:rPr lang="en-US" dirty="0">
                <a:solidFill>
                  <a:srgbClr val="C00000"/>
                </a:solidFill>
                <a:latin typeface="+mj-lt"/>
              </a:rPr>
              <a:t> </a:t>
            </a:r>
            <a:r>
              <a:rPr lang="en-US" dirty="0">
                <a:solidFill>
                  <a:schemeClr val="tx1"/>
                </a:solidFill>
              </a:rPr>
              <a:t>Even as the Son of man came not to be ministered </a:t>
            </a:r>
            <a:r>
              <a:rPr lang="en-US" sz="2400" b="1" dirty="0">
                <a:solidFill>
                  <a:srgbClr val="C00000"/>
                </a:solidFill>
              </a:rPr>
              <a:t>(</a:t>
            </a:r>
            <a:r>
              <a:rPr lang="en-US" sz="2400" b="1" i="1" dirty="0" err="1">
                <a:solidFill>
                  <a:srgbClr val="C00000"/>
                </a:solidFill>
              </a:rPr>
              <a:t>diakaneo</a:t>
            </a:r>
            <a:r>
              <a:rPr lang="en-US" sz="2400" b="1" i="1" dirty="0">
                <a:solidFill>
                  <a:srgbClr val="C00000"/>
                </a:solidFill>
              </a:rPr>
              <a:t> </a:t>
            </a:r>
            <a:r>
              <a:rPr lang="en-US" sz="2400" b="1" dirty="0">
                <a:solidFill>
                  <a:srgbClr val="C00000"/>
                </a:solidFill>
              </a:rPr>
              <a:t>– to be or render…)  </a:t>
            </a:r>
            <a:r>
              <a:rPr lang="en-US" dirty="0">
                <a:solidFill>
                  <a:schemeClr val="tx1"/>
                </a:solidFill>
              </a:rPr>
              <a:t>unto, but to minister, and </a:t>
            </a:r>
            <a:r>
              <a:rPr lang="en-US" b="1" u="sng" dirty="0">
                <a:solidFill>
                  <a:schemeClr val="tx1"/>
                </a:solidFill>
              </a:rPr>
              <a:t>to give his life </a:t>
            </a:r>
            <a:r>
              <a:rPr lang="en-US" sz="2400" b="1" dirty="0">
                <a:solidFill>
                  <a:srgbClr val="C00000"/>
                </a:solidFill>
              </a:rPr>
              <a:t>(</a:t>
            </a:r>
            <a:r>
              <a:rPr lang="en-US" sz="2400" b="1" i="1" dirty="0" err="1">
                <a:solidFill>
                  <a:srgbClr val="C00000"/>
                </a:solidFill>
              </a:rPr>
              <a:t>psuche</a:t>
            </a:r>
            <a:r>
              <a:rPr lang="en-US" sz="2400" b="1" dirty="0">
                <a:solidFill>
                  <a:srgbClr val="C00000"/>
                </a:solidFill>
              </a:rPr>
              <a:t> – breath or breath of life) </a:t>
            </a:r>
            <a:r>
              <a:rPr lang="en-US" b="1" u="sng" dirty="0">
                <a:solidFill>
                  <a:schemeClr val="tx1"/>
                </a:solidFill>
              </a:rPr>
              <a:t>a ransom </a:t>
            </a:r>
            <a:r>
              <a:rPr lang="en-US" b="1" dirty="0">
                <a:solidFill>
                  <a:schemeClr val="tx1"/>
                </a:solidFill>
              </a:rPr>
              <a:t> </a:t>
            </a:r>
            <a:r>
              <a:rPr lang="en-US" sz="2600" b="1" dirty="0">
                <a:solidFill>
                  <a:srgbClr val="C00000"/>
                </a:solidFill>
              </a:rPr>
              <a:t>(</a:t>
            </a:r>
            <a:r>
              <a:rPr lang="en-US" sz="2600" b="1" i="1" dirty="0" err="1">
                <a:solidFill>
                  <a:srgbClr val="C00000"/>
                </a:solidFill>
              </a:rPr>
              <a:t>lutron</a:t>
            </a:r>
            <a:r>
              <a:rPr lang="en-US" sz="2600" b="1" i="1" dirty="0">
                <a:solidFill>
                  <a:srgbClr val="C00000"/>
                </a:solidFill>
              </a:rPr>
              <a:t> </a:t>
            </a:r>
            <a:r>
              <a:rPr lang="en-US" sz="2600" b="1" dirty="0">
                <a:solidFill>
                  <a:srgbClr val="C00000"/>
                </a:solidFill>
              </a:rPr>
              <a:t>- the price for redeeming, ransom;  paid for slaves, captives;  for the ransom of life to liberate many from misery and the penalty of their sins) </a:t>
            </a:r>
            <a:r>
              <a:rPr lang="en-US" b="1" u="sng" dirty="0">
                <a:solidFill>
                  <a:schemeClr val="tx1"/>
                </a:solidFill>
              </a:rPr>
              <a:t>for many</a:t>
            </a:r>
            <a:r>
              <a:rPr lang="en-US" dirty="0">
                <a:solidFill>
                  <a:schemeClr val="tx1"/>
                </a:solidFill>
              </a:rPr>
              <a:t>.</a:t>
            </a:r>
          </a:p>
          <a:p>
            <a:pPr>
              <a:buNone/>
            </a:pPr>
            <a:endParaRPr lang="en-US" dirty="0"/>
          </a:p>
        </p:txBody>
      </p:sp>
      <p:sp>
        <p:nvSpPr>
          <p:cNvPr id="4" name="Slide Number Placeholder 3"/>
          <p:cNvSpPr>
            <a:spLocks noGrp="1"/>
          </p:cNvSpPr>
          <p:nvPr>
            <p:ph type="sldNum" sz="quarter" idx="12"/>
          </p:nvPr>
        </p:nvSpPr>
        <p:spPr/>
        <p:txBody>
          <a:bodyPr/>
          <a:lstStyle/>
          <a:p>
            <a:fld id="{12B5688F-7ACC-4718-B10C-198726840C5D}" type="slidenum">
              <a:rPr lang="en-US" smtClean="0"/>
              <a:pPr/>
              <a:t>26</a:t>
            </a:fld>
            <a:endParaRPr lang="en-US"/>
          </a:p>
        </p:txBody>
      </p:sp>
      <p:grpSp>
        <p:nvGrpSpPr>
          <p:cNvPr id="5" name="Group 4">
            <a:extLst>
              <a:ext uri="{FF2B5EF4-FFF2-40B4-BE49-F238E27FC236}">
                <a16:creationId xmlns:a16="http://schemas.microsoft.com/office/drawing/2014/main" id="{E9AB2CB9-F32E-96B5-F3EE-41EE6019A374}"/>
              </a:ext>
            </a:extLst>
          </p:cNvPr>
          <p:cNvGrpSpPr/>
          <p:nvPr/>
        </p:nvGrpSpPr>
        <p:grpSpPr>
          <a:xfrm>
            <a:off x="7086600" y="5615381"/>
            <a:ext cx="1143001" cy="1086883"/>
            <a:chOff x="2408712" y="1914269"/>
            <a:chExt cx="5072042" cy="4707234"/>
          </a:xfrm>
        </p:grpSpPr>
        <p:sp>
          <p:nvSpPr>
            <p:cNvPr id="6" name="Oval 5">
              <a:extLst>
                <a:ext uri="{FF2B5EF4-FFF2-40B4-BE49-F238E27FC236}">
                  <a16:creationId xmlns:a16="http://schemas.microsoft.com/office/drawing/2014/main" id="{2E6F6476-C9FC-A128-793B-749B066D2726}"/>
                </a:ext>
              </a:extLst>
            </p:cNvPr>
            <p:cNvSpPr/>
            <p:nvPr/>
          </p:nvSpPr>
          <p:spPr>
            <a:xfrm>
              <a:off x="2408712" y="2015696"/>
              <a:ext cx="5072042" cy="4458256"/>
            </a:xfrm>
            <a:prstGeom prst="ellipse">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dirty="0"/>
            </a:p>
          </p:txBody>
        </p:sp>
        <p:grpSp>
          <p:nvGrpSpPr>
            <p:cNvPr id="7" name="Group 6">
              <a:extLst>
                <a:ext uri="{FF2B5EF4-FFF2-40B4-BE49-F238E27FC236}">
                  <a16:creationId xmlns:a16="http://schemas.microsoft.com/office/drawing/2014/main" id="{5DEFE802-25EF-BC76-3813-87B304B62D74}"/>
                </a:ext>
              </a:extLst>
            </p:cNvPr>
            <p:cNvGrpSpPr/>
            <p:nvPr/>
          </p:nvGrpSpPr>
          <p:grpSpPr>
            <a:xfrm>
              <a:off x="2786399" y="2489696"/>
              <a:ext cx="4247647" cy="3628237"/>
              <a:chOff x="1576571" y="1100014"/>
              <a:chExt cx="5895068" cy="5001588"/>
            </a:xfrm>
          </p:grpSpPr>
          <p:sp>
            <p:nvSpPr>
              <p:cNvPr id="12" name="Oval 11">
                <a:extLst>
                  <a:ext uri="{FF2B5EF4-FFF2-40B4-BE49-F238E27FC236}">
                    <a16:creationId xmlns:a16="http://schemas.microsoft.com/office/drawing/2014/main" id="{D1D583DC-7D76-D680-0701-A5FB1778951A}"/>
                  </a:ext>
                </a:extLst>
              </p:cNvPr>
              <p:cNvSpPr/>
              <p:nvPr/>
            </p:nvSpPr>
            <p:spPr>
              <a:xfrm>
                <a:off x="1623289" y="1100014"/>
                <a:ext cx="5848350" cy="5001588"/>
              </a:xfrm>
              <a:prstGeom prst="ellipse">
                <a:avLst/>
              </a:prstGeom>
              <a:solidFill>
                <a:schemeClr val="bg2">
                  <a:alpha val="60349"/>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13" name="Quad Arrow 12">
                <a:extLst>
                  <a:ext uri="{FF2B5EF4-FFF2-40B4-BE49-F238E27FC236}">
                    <a16:creationId xmlns:a16="http://schemas.microsoft.com/office/drawing/2014/main" id="{BED1152A-56E4-4C42-B49D-D5539787C794}"/>
                  </a:ext>
                </a:extLst>
              </p:cNvPr>
              <p:cNvSpPr/>
              <p:nvPr/>
            </p:nvSpPr>
            <p:spPr>
              <a:xfrm>
                <a:off x="1576571" y="2199098"/>
                <a:ext cx="5848350" cy="2946345"/>
              </a:xfrm>
              <a:prstGeom prst="quadArrow">
                <a:avLst/>
              </a:prstGeom>
              <a:solidFill>
                <a:schemeClr val="bg1"/>
              </a:solidFill>
              <a:ln w="95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b="1" dirty="0">
                  <a:ln w="22225">
                    <a:solidFill>
                      <a:schemeClr val="accent2"/>
                    </a:solidFill>
                    <a:prstDash val="solid"/>
                  </a:ln>
                  <a:solidFill>
                    <a:schemeClr val="accent2">
                      <a:lumMod val="40000"/>
                      <a:lumOff val="60000"/>
                    </a:schemeClr>
                  </a:solidFill>
                </a:endParaRPr>
              </a:p>
            </p:txBody>
          </p:sp>
          <p:sp>
            <p:nvSpPr>
              <p:cNvPr id="14" name="TextBox 13">
                <a:extLst>
                  <a:ext uri="{FF2B5EF4-FFF2-40B4-BE49-F238E27FC236}">
                    <a16:creationId xmlns:a16="http://schemas.microsoft.com/office/drawing/2014/main" id="{D2374B3A-ADA3-0989-B4F5-7B31582B5294}"/>
                  </a:ext>
                </a:extLst>
              </p:cNvPr>
              <p:cNvSpPr txBox="1"/>
              <p:nvPr/>
            </p:nvSpPr>
            <p:spPr>
              <a:xfrm>
                <a:off x="2728092" y="1257940"/>
                <a:ext cx="3457223" cy="1102509"/>
              </a:xfrm>
              <a:prstGeom prst="rect">
                <a:avLst/>
              </a:prstGeom>
              <a:noFill/>
            </p:spPr>
            <p:txBody>
              <a:bodyPr wrap="none" rtlCol="0">
                <a:spAutoFit/>
              </a:bodyPr>
              <a:lstStyle/>
              <a:p>
                <a:r>
                  <a:rPr lang="en-US" sz="600" b="1" dirty="0"/>
                  <a:t>Leadership</a:t>
                </a:r>
              </a:p>
            </p:txBody>
          </p:sp>
          <p:sp>
            <p:nvSpPr>
              <p:cNvPr id="15" name="TextBox 14">
                <a:extLst>
                  <a:ext uri="{FF2B5EF4-FFF2-40B4-BE49-F238E27FC236}">
                    <a16:creationId xmlns:a16="http://schemas.microsoft.com/office/drawing/2014/main" id="{A10D9BE7-ADFC-66C5-3BA2-6A6685A8E535}"/>
                  </a:ext>
                </a:extLst>
              </p:cNvPr>
              <p:cNvSpPr txBox="1"/>
              <p:nvPr/>
            </p:nvSpPr>
            <p:spPr>
              <a:xfrm>
                <a:off x="3315486" y="4817591"/>
                <a:ext cx="2282435" cy="1102509"/>
              </a:xfrm>
              <a:prstGeom prst="rect">
                <a:avLst/>
              </a:prstGeom>
              <a:noFill/>
            </p:spPr>
            <p:txBody>
              <a:bodyPr wrap="none" rtlCol="0">
                <a:spAutoFit/>
              </a:bodyPr>
              <a:lstStyle/>
              <a:p>
                <a:r>
                  <a:rPr lang="en-US" sz="600" b="1" dirty="0"/>
                  <a:t>Team</a:t>
                </a:r>
              </a:p>
            </p:txBody>
          </p:sp>
          <p:sp>
            <p:nvSpPr>
              <p:cNvPr id="16" name="TextBox 15">
                <a:extLst>
                  <a:ext uri="{FF2B5EF4-FFF2-40B4-BE49-F238E27FC236}">
                    <a16:creationId xmlns:a16="http://schemas.microsoft.com/office/drawing/2014/main" id="{9747BA38-9444-9C30-2847-93714A9CFD38}"/>
                  </a:ext>
                </a:extLst>
              </p:cNvPr>
              <p:cNvSpPr txBox="1"/>
              <p:nvPr/>
            </p:nvSpPr>
            <p:spPr>
              <a:xfrm>
                <a:off x="4693554" y="3063044"/>
                <a:ext cx="2321923" cy="1102509"/>
              </a:xfrm>
              <a:prstGeom prst="rect">
                <a:avLst/>
              </a:prstGeom>
              <a:noFill/>
            </p:spPr>
            <p:txBody>
              <a:bodyPr wrap="none" rtlCol="0">
                <a:spAutoFit/>
              </a:bodyPr>
              <a:lstStyle/>
              <a:p>
                <a:r>
                  <a:rPr lang="en-US" sz="600" b="1" dirty="0"/>
                  <a:t>Peers</a:t>
                </a:r>
              </a:p>
            </p:txBody>
          </p:sp>
          <p:sp>
            <p:nvSpPr>
              <p:cNvPr id="17" name="Oval 16">
                <a:extLst>
                  <a:ext uri="{FF2B5EF4-FFF2-40B4-BE49-F238E27FC236}">
                    <a16:creationId xmlns:a16="http://schemas.microsoft.com/office/drawing/2014/main" id="{7936C837-AAC9-5194-ACE6-4738BC967A0D}"/>
                  </a:ext>
                </a:extLst>
              </p:cNvPr>
              <p:cNvSpPr/>
              <p:nvPr/>
            </p:nvSpPr>
            <p:spPr>
              <a:xfrm>
                <a:off x="4100519" y="3329432"/>
                <a:ext cx="903480" cy="755492"/>
              </a:xfrm>
              <a:prstGeom prst="ellipse">
                <a:avLst/>
              </a:prstGeom>
              <a:solidFill>
                <a:schemeClr val="tx2">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C00000"/>
                    </a:solidFill>
                  </a:rPr>
                  <a:t>!</a:t>
                </a:r>
              </a:p>
            </p:txBody>
          </p:sp>
        </p:grpSp>
        <p:sp>
          <p:nvSpPr>
            <p:cNvPr id="8" name="Left Arrow 7">
              <a:extLst>
                <a:ext uri="{FF2B5EF4-FFF2-40B4-BE49-F238E27FC236}">
                  <a16:creationId xmlns:a16="http://schemas.microsoft.com/office/drawing/2014/main" id="{87B35D74-1291-FB73-5360-636B1AA5F72A}"/>
                </a:ext>
              </a:extLst>
            </p:cNvPr>
            <p:cNvSpPr/>
            <p:nvPr/>
          </p:nvSpPr>
          <p:spPr>
            <a:xfrm>
              <a:off x="2894855" y="4007334"/>
              <a:ext cx="1635366" cy="680821"/>
            </a:xfrm>
            <a:prstGeom prst="leftArrow">
              <a:avLst/>
            </a:prstGeom>
            <a:solidFill>
              <a:srgbClr val="92D050">
                <a:alpha val="46000"/>
              </a:srgb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 name="TextBox 8">
              <a:extLst>
                <a:ext uri="{FF2B5EF4-FFF2-40B4-BE49-F238E27FC236}">
                  <a16:creationId xmlns:a16="http://schemas.microsoft.com/office/drawing/2014/main" id="{DD686EB3-3187-BFE2-0B3D-C2D4A9A24AB3}"/>
                </a:ext>
              </a:extLst>
            </p:cNvPr>
            <p:cNvSpPr txBox="1"/>
            <p:nvPr/>
          </p:nvSpPr>
          <p:spPr>
            <a:xfrm>
              <a:off x="2672618" y="3976978"/>
              <a:ext cx="2220771" cy="733130"/>
            </a:xfrm>
            <a:prstGeom prst="rect">
              <a:avLst/>
            </a:prstGeom>
            <a:noFill/>
          </p:spPr>
          <p:txBody>
            <a:bodyPr wrap="none" rtlCol="0">
              <a:spAutoFit/>
            </a:bodyPr>
            <a:lstStyle/>
            <a:p>
              <a:r>
                <a:rPr lang="en-US" sz="500" b="1" dirty="0"/>
                <a:t>The Church</a:t>
              </a:r>
            </a:p>
          </p:txBody>
        </p:sp>
        <p:sp>
          <p:nvSpPr>
            <p:cNvPr id="10" name="TextBox 9">
              <a:extLst>
                <a:ext uri="{FF2B5EF4-FFF2-40B4-BE49-F238E27FC236}">
                  <a16:creationId xmlns:a16="http://schemas.microsoft.com/office/drawing/2014/main" id="{F47CEC0C-2FF1-9F08-7519-A7A2764B5B35}"/>
                </a:ext>
              </a:extLst>
            </p:cNvPr>
            <p:cNvSpPr txBox="1"/>
            <p:nvPr/>
          </p:nvSpPr>
          <p:spPr>
            <a:xfrm>
              <a:off x="3446776" y="1914269"/>
              <a:ext cx="2960552" cy="799779"/>
            </a:xfrm>
            <a:prstGeom prst="rect">
              <a:avLst/>
            </a:prstGeom>
            <a:noFill/>
          </p:spPr>
          <p:txBody>
            <a:bodyPr wrap="none" rtlCol="0">
              <a:spAutoFit/>
            </a:bodyPr>
            <a:lstStyle/>
            <a:p>
              <a:r>
                <a:rPr lang="en-US" sz="600" b="1" dirty="0"/>
                <a:t>Spirit of Christ</a:t>
              </a:r>
            </a:p>
          </p:txBody>
        </p:sp>
        <p:sp>
          <p:nvSpPr>
            <p:cNvPr id="11" name="TextBox 10">
              <a:extLst>
                <a:ext uri="{FF2B5EF4-FFF2-40B4-BE49-F238E27FC236}">
                  <a16:creationId xmlns:a16="http://schemas.microsoft.com/office/drawing/2014/main" id="{E08B8FC5-EE36-20E0-A3E9-D854978845E8}"/>
                </a:ext>
              </a:extLst>
            </p:cNvPr>
            <p:cNvSpPr txBox="1"/>
            <p:nvPr/>
          </p:nvSpPr>
          <p:spPr>
            <a:xfrm>
              <a:off x="3712536" y="5821724"/>
              <a:ext cx="2668908" cy="799779"/>
            </a:xfrm>
            <a:prstGeom prst="rect">
              <a:avLst/>
            </a:prstGeom>
            <a:noFill/>
          </p:spPr>
          <p:txBody>
            <a:bodyPr wrap="none" rtlCol="0">
              <a:spAutoFit/>
            </a:bodyPr>
            <a:lstStyle/>
            <a:p>
              <a:r>
                <a:rPr lang="en-US" sz="600" b="1" dirty="0"/>
                <a:t>Word of God</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686800" cy="838200"/>
          </a:xfrm>
        </p:spPr>
        <p:txBody>
          <a:bodyPr>
            <a:normAutofit/>
          </a:bodyPr>
          <a:lstStyle/>
          <a:p>
            <a:r>
              <a:rPr lang="en-US" dirty="0"/>
              <a:t>Matthew 20:20-28</a:t>
            </a:r>
          </a:p>
        </p:txBody>
      </p:sp>
      <p:sp>
        <p:nvSpPr>
          <p:cNvPr id="3" name="Content Placeholder 2"/>
          <p:cNvSpPr>
            <a:spLocks noGrp="1"/>
          </p:cNvSpPr>
          <p:nvPr>
            <p:ph idx="1"/>
          </p:nvPr>
        </p:nvSpPr>
        <p:spPr>
          <a:xfrm>
            <a:off x="381000" y="1981200"/>
            <a:ext cx="8229600" cy="4221163"/>
          </a:xfrm>
        </p:spPr>
        <p:txBody>
          <a:bodyPr>
            <a:normAutofit fontScale="92500"/>
          </a:bodyPr>
          <a:lstStyle/>
          <a:p>
            <a:pPr marL="0" indent="0">
              <a:buNone/>
            </a:pPr>
            <a:r>
              <a:rPr lang="en-US" b="1" dirty="0">
                <a:solidFill>
                  <a:srgbClr val="C00000"/>
                </a:solidFill>
              </a:rPr>
              <a:t>Live the </a:t>
            </a:r>
            <a:r>
              <a:rPr lang="en-US" b="1" u="sng" dirty="0">
                <a:solidFill>
                  <a:srgbClr val="C00000"/>
                </a:solidFill>
              </a:rPr>
              <a:t>Sacrificial Life of Ministry </a:t>
            </a:r>
            <a:r>
              <a:rPr lang="en-US" b="1" dirty="0">
                <a:solidFill>
                  <a:srgbClr val="C00000"/>
                </a:solidFill>
              </a:rPr>
              <a:t>(v.28)</a:t>
            </a:r>
            <a:r>
              <a:rPr lang="en-US" dirty="0">
                <a:solidFill>
                  <a:srgbClr val="C00000"/>
                </a:solidFill>
              </a:rPr>
              <a:t> </a:t>
            </a:r>
          </a:p>
          <a:p>
            <a:pPr>
              <a:buFont typeface="Wingdings" pitchFamily="2" charset="2"/>
              <a:buChar char="ü"/>
            </a:pPr>
            <a:r>
              <a:rPr lang="en-US" dirty="0">
                <a:solidFill>
                  <a:schemeClr val="tx1"/>
                </a:solidFill>
              </a:rPr>
              <a:t>Esteem others more highly than self </a:t>
            </a:r>
            <a:r>
              <a:rPr lang="en-US" sz="2400" b="1" dirty="0">
                <a:solidFill>
                  <a:srgbClr val="C00000"/>
                </a:solidFill>
              </a:rPr>
              <a:t>(Philippians 2:3)</a:t>
            </a:r>
          </a:p>
          <a:p>
            <a:pPr>
              <a:buFont typeface="Wingdings" pitchFamily="2" charset="2"/>
              <a:buChar char="ü"/>
            </a:pPr>
            <a:r>
              <a:rPr lang="en-US" dirty="0">
                <a:solidFill>
                  <a:schemeClr val="tx1"/>
                </a:solidFill>
              </a:rPr>
              <a:t>Deny and die to your self </a:t>
            </a:r>
            <a:r>
              <a:rPr lang="en-US" sz="2400" b="1" dirty="0">
                <a:solidFill>
                  <a:srgbClr val="C00000"/>
                </a:solidFill>
              </a:rPr>
              <a:t>(Matt 16:24, Mark 8:34, Luke 9:23)</a:t>
            </a:r>
          </a:p>
          <a:p>
            <a:pPr>
              <a:buFont typeface="Wingdings" pitchFamily="2" charset="2"/>
              <a:buChar char="ü"/>
            </a:pPr>
            <a:r>
              <a:rPr lang="en-US" dirty="0">
                <a:solidFill>
                  <a:schemeClr val="tx1"/>
                </a:solidFill>
              </a:rPr>
              <a:t>Live, through Christ, unto others.   </a:t>
            </a:r>
            <a:r>
              <a:rPr lang="en-US" sz="2400" b="1" dirty="0">
                <a:solidFill>
                  <a:srgbClr val="C00000"/>
                </a:solidFill>
              </a:rPr>
              <a:t>(Luke 4:18 , Philippians 2:16)</a:t>
            </a:r>
          </a:p>
          <a:p>
            <a:pPr>
              <a:buFont typeface="Wingdings" pitchFamily="2" charset="2"/>
              <a:buChar char="ü"/>
            </a:pPr>
            <a:endParaRPr lang="en-US" sz="2400" b="1" dirty="0">
              <a:solidFill>
                <a:srgbClr val="C00000"/>
              </a:solidFill>
            </a:endParaRPr>
          </a:p>
          <a:p>
            <a:pPr marL="0" indent="0" algn="ctr">
              <a:spcBef>
                <a:spcPct val="20000"/>
              </a:spcBef>
              <a:buClr>
                <a:schemeClr val="accent1"/>
              </a:buClr>
              <a:buSzPct val="70000"/>
              <a:buNone/>
              <a:defRPr/>
            </a:pPr>
            <a:r>
              <a:rPr lang="en-US" sz="2600" dirty="0">
                <a:solidFill>
                  <a:srgbClr val="C00000"/>
                </a:solidFill>
              </a:rPr>
              <a:t>360°- Mutual Sacrifice– sacrifice of all unifies a team as one </a:t>
            </a:r>
            <a:endParaRPr lang="en-US" sz="2200" dirty="0">
              <a:solidFill>
                <a:srgbClr val="C00000"/>
              </a:solidFill>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Char char="ü"/>
              <a:tabLst/>
              <a:defRPr/>
            </a:pPr>
            <a:endParaRPr kumimoji="0" lang="en-US" sz="2200" b="1" i="0" u="none" strike="noStrike" kern="1200" cap="none" spc="0" normalizeH="0" baseline="0" noProof="0" dirty="0">
              <a:ln>
                <a:noFill/>
              </a:ln>
              <a:solidFill>
                <a:srgbClr val="C00000"/>
              </a:solidFill>
              <a:effectLst/>
              <a:uLnTx/>
              <a:uFillTx/>
              <a:latin typeface="+mn-lt"/>
              <a:ea typeface="+mn-ea"/>
              <a:cs typeface="+mn-cs"/>
            </a:endParaRPr>
          </a:p>
          <a:p>
            <a:pPr>
              <a:buFont typeface="Wingdings" pitchFamily="2" charset="2"/>
              <a:buChar char="ü"/>
            </a:pPr>
            <a:endParaRPr lang="en-US" sz="2400" b="1" dirty="0">
              <a:solidFill>
                <a:srgbClr val="C00000"/>
              </a:solidFill>
            </a:endParaRPr>
          </a:p>
          <a:p>
            <a:pPr>
              <a:buFont typeface="Wingdings" pitchFamily="2" charset="2"/>
              <a:buChar char="ü"/>
            </a:pPr>
            <a:endParaRPr lang="en-US" dirty="0">
              <a:solidFill>
                <a:schemeClr val="tx1"/>
              </a:solidFill>
            </a:endParaRPr>
          </a:p>
          <a:p>
            <a:pPr>
              <a:buNone/>
            </a:pPr>
            <a:endParaRPr lang="en-US" dirty="0">
              <a:solidFill>
                <a:schemeClr val="tx1"/>
              </a:solidFill>
            </a:endParaRPr>
          </a:p>
          <a:p>
            <a:pPr>
              <a:buNone/>
            </a:pPr>
            <a:endParaRPr lang="en-US" dirty="0"/>
          </a:p>
          <a:p>
            <a:pPr>
              <a:buNone/>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12B5688F-7ACC-4718-B10C-198726840C5D}"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137160"/>
            <a:ext cx="8686800" cy="838200"/>
          </a:xfrm>
        </p:spPr>
        <p:txBody>
          <a:bodyPr>
            <a:normAutofit/>
          </a:bodyPr>
          <a:lstStyle/>
          <a:p>
            <a:r>
              <a:rPr lang="en-US" dirty="0">
                <a:solidFill>
                  <a:srgbClr val="C00000"/>
                </a:solidFill>
              </a:rPr>
              <a:t>Leadership 360°</a:t>
            </a:r>
          </a:p>
        </p:txBody>
      </p:sp>
      <p:sp>
        <p:nvSpPr>
          <p:cNvPr id="3" name="Content Placeholder 2"/>
          <p:cNvSpPr>
            <a:spLocks noGrp="1"/>
          </p:cNvSpPr>
          <p:nvPr>
            <p:ph idx="1"/>
          </p:nvPr>
        </p:nvSpPr>
        <p:spPr>
          <a:xfrm>
            <a:off x="457200" y="1282350"/>
            <a:ext cx="8229600" cy="4859212"/>
          </a:xfrm>
        </p:spPr>
        <p:txBody>
          <a:bodyPr>
            <a:normAutofit fontScale="77500" lnSpcReduction="20000"/>
          </a:bodyPr>
          <a:lstStyle/>
          <a:p>
            <a:pPr algn="ctr">
              <a:spcBef>
                <a:spcPts val="0"/>
              </a:spcBef>
              <a:buNone/>
            </a:pPr>
            <a:r>
              <a:rPr lang="en-US" sz="2100" dirty="0">
                <a:solidFill>
                  <a:schemeClr val="tx1"/>
                </a:solidFill>
              </a:rPr>
              <a:t>To help</a:t>
            </a:r>
            <a:r>
              <a:rPr lang="en-US" sz="2100" dirty="0">
                <a:solidFill>
                  <a:srgbClr val="7030A0"/>
                </a:solidFill>
              </a:rPr>
              <a:t> </a:t>
            </a:r>
            <a:r>
              <a:rPr lang="en-US" sz="4100" b="1" dirty="0">
                <a:solidFill>
                  <a:srgbClr val="C00000"/>
                </a:solidFill>
                <a:latin typeface="Juice ITC" pitchFamily="82" charset="0"/>
              </a:rPr>
              <a:t>leaders</a:t>
            </a:r>
            <a:r>
              <a:rPr lang="en-US" sz="4100" dirty="0">
                <a:solidFill>
                  <a:srgbClr val="C00000"/>
                </a:solidFill>
                <a:latin typeface="Mistral" pitchFamily="66" charset="0"/>
              </a:rPr>
              <a:t> </a:t>
            </a:r>
            <a:r>
              <a:rPr lang="en-US" sz="2100" dirty="0">
                <a:solidFill>
                  <a:schemeClr val="tx1"/>
                </a:solidFill>
              </a:rPr>
              <a:t>understand that </a:t>
            </a:r>
            <a:r>
              <a:rPr lang="en-US" sz="2100" b="1" u="sng" dirty="0">
                <a:solidFill>
                  <a:srgbClr val="C00000"/>
                </a:solidFill>
                <a:latin typeface="Papyrus" panose="020B0602040200020303" pitchFamily="34" charset="77"/>
              </a:rPr>
              <a:t>team cohesion </a:t>
            </a:r>
            <a:r>
              <a:rPr lang="en-US" sz="2100" dirty="0">
                <a:solidFill>
                  <a:schemeClr val="tx1"/>
                </a:solidFill>
              </a:rPr>
              <a:t>is </a:t>
            </a:r>
          </a:p>
          <a:p>
            <a:pPr algn="ctr">
              <a:spcBef>
                <a:spcPts val="0"/>
              </a:spcBef>
              <a:buNone/>
            </a:pPr>
            <a:r>
              <a:rPr lang="en-US" sz="2100" dirty="0">
                <a:solidFill>
                  <a:schemeClr val="tx1"/>
                </a:solidFill>
              </a:rPr>
              <a:t>intentionally  </a:t>
            </a:r>
            <a:r>
              <a:rPr lang="en-US" sz="2300" b="1" u="sng" dirty="0">
                <a:solidFill>
                  <a:srgbClr val="C00000"/>
                </a:solidFill>
                <a:latin typeface="CatholicSchoolGirls Intl BB" pitchFamily="2" charset="0"/>
                <a:ea typeface="CatholicSchoolGirls Intl BB" pitchFamily="2" charset="0"/>
              </a:rPr>
              <a:t>built</a:t>
            </a:r>
            <a:r>
              <a:rPr lang="en-US" sz="3100" dirty="0">
                <a:solidFill>
                  <a:schemeClr val="tx1"/>
                </a:solidFill>
              </a:rPr>
              <a:t> </a:t>
            </a:r>
            <a:r>
              <a:rPr lang="en-US" sz="2300" dirty="0">
                <a:solidFill>
                  <a:schemeClr val="tx1"/>
                </a:solidFill>
              </a:rPr>
              <a:t>regardless</a:t>
            </a:r>
            <a:r>
              <a:rPr lang="en-US" sz="3100" dirty="0">
                <a:solidFill>
                  <a:schemeClr val="tx1"/>
                </a:solidFill>
              </a:rPr>
              <a:t> </a:t>
            </a:r>
            <a:r>
              <a:rPr lang="en-US" sz="2100" dirty="0">
                <a:solidFill>
                  <a:schemeClr val="tx1"/>
                </a:solidFill>
              </a:rPr>
              <a:t>of title or position, </a:t>
            </a:r>
          </a:p>
          <a:p>
            <a:pPr algn="ctr">
              <a:spcBef>
                <a:spcPts val="0"/>
              </a:spcBef>
              <a:buNone/>
            </a:pPr>
            <a:r>
              <a:rPr lang="en-US" sz="2100" dirty="0">
                <a:solidFill>
                  <a:schemeClr val="tx1"/>
                </a:solidFill>
              </a:rPr>
              <a:t>through</a:t>
            </a:r>
            <a:r>
              <a:rPr lang="en-US" sz="2100" b="1" dirty="0">
                <a:solidFill>
                  <a:schemeClr val="tx1"/>
                </a:solidFill>
              </a:rPr>
              <a:t> </a:t>
            </a:r>
            <a:r>
              <a:rPr lang="en-US" sz="2600" b="1" dirty="0">
                <a:solidFill>
                  <a:srgbClr val="C00000"/>
                </a:solidFill>
                <a:latin typeface="Herculanum" panose="02000505000000020004" pitchFamily="2" charset="77"/>
              </a:rPr>
              <a:t>mutual submission</a:t>
            </a:r>
            <a:r>
              <a:rPr lang="en-US" sz="2100" b="1" dirty="0">
                <a:solidFill>
                  <a:schemeClr val="tx1"/>
                </a:solidFill>
              </a:rPr>
              <a:t>!   </a:t>
            </a:r>
            <a:endParaRPr lang="en-US" sz="3600" b="1" dirty="0">
              <a:solidFill>
                <a:schemeClr val="tx1"/>
              </a:solidFill>
            </a:endParaRPr>
          </a:p>
          <a:p>
            <a:pPr>
              <a:spcBef>
                <a:spcPts val="0"/>
              </a:spcBef>
              <a:buNone/>
            </a:pPr>
            <a:endParaRPr lang="en-US" sz="2400" b="1" dirty="0">
              <a:solidFill>
                <a:srgbClr val="C00000"/>
              </a:solidFill>
            </a:endParaRPr>
          </a:p>
          <a:p>
            <a:pPr>
              <a:buFont typeface="Wingdings" pitchFamily="2" charset="2"/>
              <a:buChar char="ü"/>
            </a:pPr>
            <a:r>
              <a:rPr lang="en-US" sz="2900" b="1" dirty="0">
                <a:solidFill>
                  <a:srgbClr val="C00000"/>
                </a:solidFill>
              </a:rPr>
              <a:t>Key Value </a:t>
            </a:r>
            <a:r>
              <a:rPr lang="en-US" sz="2900" dirty="0">
                <a:solidFill>
                  <a:srgbClr val="C00000"/>
                </a:solidFill>
              </a:rPr>
              <a:t>– Stewardship:</a:t>
            </a:r>
            <a:r>
              <a:rPr lang="en-US" sz="2900" dirty="0">
                <a:solidFill>
                  <a:schemeClr val="tx1"/>
                </a:solidFill>
              </a:rPr>
              <a:t> Responsibility, Accountability, Continuous  Improvement</a:t>
            </a:r>
          </a:p>
          <a:p>
            <a:pPr>
              <a:buFont typeface="Wingdings" pitchFamily="2" charset="2"/>
              <a:buChar char="ü"/>
            </a:pPr>
            <a:r>
              <a:rPr lang="en-US" sz="2900" b="1" dirty="0">
                <a:solidFill>
                  <a:srgbClr val="C00000"/>
                </a:solidFill>
              </a:rPr>
              <a:t>Mutual Submission </a:t>
            </a:r>
            <a:r>
              <a:rPr lang="en-US" sz="2900" dirty="0">
                <a:solidFill>
                  <a:srgbClr val="C00000"/>
                </a:solidFill>
              </a:rPr>
              <a:t>- </a:t>
            </a:r>
            <a:r>
              <a:rPr lang="en-US" sz="2900" dirty="0">
                <a:solidFill>
                  <a:schemeClr val="tx1"/>
                </a:solidFill>
              </a:rPr>
              <a:t>No leaders is esteemed above the next</a:t>
            </a:r>
          </a:p>
          <a:p>
            <a:pPr>
              <a:buFont typeface="Wingdings" pitchFamily="2" charset="2"/>
              <a:buChar char="ü"/>
            </a:pPr>
            <a:r>
              <a:rPr lang="en-US" sz="2900" b="1" dirty="0">
                <a:solidFill>
                  <a:srgbClr val="C00000"/>
                </a:solidFill>
              </a:rPr>
              <a:t>Collective Experience </a:t>
            </a:r>
            <a:r>
              <a:rPr lang="en-US" sz="2900" dirty="0">
                <a:solidFill>
                  <a:schemeClr val="tx1"/>
                </a:solidFill>
              </a:rPr>
              <a:t>– leaders bring previous learning  </a:t>
            </a:r>
            <a:r>
              <a:rPr lang="en-US" sz="2900" b="1" i="1" dirty="0">
                <a:solidFill>
                  <a:schemeClr val="tx1"/>
                </a:solidFill>
              </a:rPr>
              <a:t>to</a:t>
            </a:r>
            <a:r>
              <a:rPr lang="en-US" sz="2900" dirty="0">
                <a:solidFill>
                  <a:schemeClr val="tx1"/>
                </a:solidFill>
              </a:rPr>
              <a:t> team while continually learning </a:t>
            </a:r>
            <a:r>
              <a:rPr lang="en-US" sz="2900" b="1" i="1" dirty="0">
                <a:solidFill>
                  <a:schemeClr val="tx1"/>
                </a:solidFill>
              </a:rPr>
              <a:t>as</a:t>
            </a:r>
            <a:r>
              <a:rPr lang="en-US" sz="2900" dirty="0">
                <a:solidFill>
                  <a:schemeClr val="tx1"/>
                </a:solidFill>
              </a:rPr>
              <a:t> a team</a:t>
            </a:r>
          </a:p>
          <a:p>
            <a:pPr>
              <a:buFont typeface="Wingdings" pitchFamily="2" charset="2"/>
              <a:buChar char="ü"/>
            </a:pPr>
            <a:r>
              <a:rPr lang="en-US" sz="2900" b="1" dirty="0">
                <a:solidFill>
                  <a:srgbClr val="C00000"/>
                </a:solidFill>
              </a:rPr>
              <a:t>Learned Structure</a:t>
            </a:r>
            <a:r>
              <a:rPr lang="en-US" sz="2900" dirty="0">
                <a:solidFill>
                  <a:srgbClr val="C00000"/>
                </a:solidFill>
              </a:rPr>
              <a:t>– </a:t>
            </a:r>
            <a:r>
              <a:rPr lang="en-US" sz="2900" dirty="0">
                <a:solidFill>
                  <a:schemeClr val="tx1"/>
                </a:solidFill>
              </a:rPr>
              <a:t>leaders understand all roles while mastering assigned role</a:t>
            </a:r>
          </a:p>
          <a:p>
            <a:pPr>
              <a:buFont typeface="Wingdings" pitchFamily="2" charset="2"/>
              <a:buChar char="ü"/>
            </a:pPr>
            <a:r>
              <a:rPr lang="en-US" sz="2900" b="1" dirty="0">
                <a:solidFill>
                  <a:srgbClr val="C00000"/>
                </a:solidFill>
              </a:rPr>
              <a:t>Priority of Ministry </a:t>
            </a:r>
            <a:r>
              <a:rPr lang="en-US" sz="2900" dirty="0">
                <a:solidFill>
                  <a:schemeClr val="tx1"/>
                </a:solidFill>
              </a:rPr>
              <a:t>– every one serves and no one “lords over” </a:t>
            </a:r>
            <a:endParaRPr lang="en-US" sz="2900" b="1" noProof="0" dirty="0">
              <a:solidFill>
                <a:schemeClr val="tx1"/>
              </a:solidFill>
            </a:endParaRPr>
          </a:p>
          <a:p>
            <a:pPr>
              <a:buFont typeface="Wingdings" pitchFamily="2" charset="2"/>
              <a:buChar char="ü"/>
            </a:pPr>
            <a:r>
              <a:rPr lang="en-US" sz="2900" b="1" dirty="0">
                <a:solidFill>
                  <a:srgbClr val="C00000"/>
                </a:solidFill>
              </a:rPr>
              <a:t>Priority of Servanthood </a:t>
            </a:r>
            <a:r>
              <a:rPr lang="en-US" sz="2900" b="1" dirty="0">
                <a:solidFill>
                  <a:schemeClr val="tx1"/>
                </a:solidFill>
              </a:rPr>
              <a:t>–  </a:t>
            </a:r>
            <a:r>
              <a:rPr lang="en-US" sz="2900" dirty="0">
                <a:solidFill>
                  <a:schemeClr val="tx1"/>
                </a:solidFill>
              </a:rPr>
              <a:t>great leaders choose humiliation vs. elevation</a:t>
            </a:r>
          </a:p>
          <a:p>
            <a:pPr marL="342900" indent="-342900">
              <a:spcBef>
                <a:spcPct val="20000"/>
              </a:spcBef>
              <a:buClr>
                <a:schemeClr val="accent1"/>
              </a:buClr>
              <a:buSzPct val="70000"/>
              <a:buFont typeface="Wingdings" pitchFamily="2" charset="2"/>
              <a:buChar char="ü"/>
              <a:defRPr/>
            </a:pPr>
            <a:r>
              <a:rPr lang="en-US" sz="2900" b="1" dirty="0">
                <a:solidFill>
                  <a:srgbClr val="C00000"/>
                </a:solidFill>
              </a:rPr>
              <a:t>Mutual Sacrifice</a:t>
            </a:r>
            <a:r>
              <a:rPr lang="en-US" sz="2900" dirty="0">
                <a:solidFill>
                  <a:schemeClr val="tx1"/>
                </a:solidFill>
              </a:rPr>
              <a:t>– sacrifice of all unifies a team as one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Char char="ü"/>
              <a:tabLst/>
              <a:defRPr/>
            </a:pPr>
            <a:endParaRPr kumimoji="0" lang="en-US" sz="2900" b="1" i="0" u="none" strike="noStrike" kern="1200" cap="none" spc="0" normalizeH="0" baseline="0" noProof="0" dirty="0">
              <a:ln>
                <a:noFill/>
              </a:ln>
              <a:solidFill>
                <a:schemeClr val="tx1"/>
              </a:solidFill>
              <a:effectLst/>
              <a:uLnTx/>
              <a:uFillTx/>
              <a:latin typeface="+mn-lt"/>
              <a:ea typeface="+mn-ea"/>
              <a:cs typeface="+mn-cs"/>
            </a:endParaRPr>
          </a:p>
          <a:p>
            <a:pPr>
              <a:buFont typeface="Wingdings" pitchFamily="2" charset="2"/>
              <a:buChar char="ü"/>
            </a:pPr>
            <a:endParaRPr lang="en-US" sz="2900" b="1" dirty="0">
              <a:solidFill>
                <a:srgbClr val="C00000"/>
              </a:solidFill>
            </a:endParaRPr>
          </a:p>
          <a:p>
            <a:pPr>
              <a:buFont typeface="Wingdings" pitchFamily="2" charset="2"/>
              <a:buChar char="ü"/>
            </a:pPr>
            <a:endParaRPr lang="en-US" sz="2900" dirty="0">
              <a:solidFill>
                <a:schemeClr val="tx1"/>
              </a:solidFill>
            </a:endParaRPr>
          </a:p>
          <a:p>
            <a:pPr>
              <a:buNone/>
            </a:pPr>
            <a:endParaRPr lang="en-US" dirty="0">
              <a:solidFill>
                <a:schemeClr val="tx1"/>
              </a:solidFill>
            </a:endParaRPr>
          </a:p>
          <a:p>
            <a:pPr>
              <a:buNone/>
            </a:pPr>
            <a:endParaRPr lang="en-US" dirty="0"/>
          </a:p>
          <a:p>
            <a:pPr>
              <a:buNone/>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12B5688F-7ACC-4718-B10C-198726840C5D}" type="slidenum">
              <a:rPr lang="en-US" smtClean="0"/>
              <a:pPr/>
              <a:t>28</a:t>
            </a:fld>
            <a:endParaRPr lang="en-US"/>
          </a:p>
        </p:txBody>
      </p:sp>
    </p:spTree>
    <p:extLst>
      <p:ext uri="{BB962C8B-B14F-4D97-AF65-F5344CB8AC3E}">
        <p14:creationId xmlns:p14="http://schemas.microsoft.com/office/powerpoint/2010/main" val="315308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330" y="5812933"/>
            <a:ext cx="8458200" cy="532493"/>
          </a:xfrm>
        </p:spPr>
        <p:txBody>
          <a:bodyPr>
            <a:noAutofit/>
          </a:bodyPr>
          <a:lstStyle/>
          <a:p>
            <a:endParaRPr lang="en-US" sz="3200" dirty="0"/>
          </a:p>
          <a:p>
            <a:pPr algn="r"/>
            <a:r>
              <a:rPr lang="en-US" sz="1400" dirty="0">
                <a:solidFill>
                  <a:schemeClr val="tx1"/>
                </a:solidFill>
                <a:cs typeface="Times New Roman" pitchFamily="18" charset="0"/>
              </a:rPr>
              <a:t>Keith L. Moore</a:t>
            </a:r>
          </a:p>
          <a:p>
            <a:pPr algn="r"/>
            <a:r>
              <a:rPr lang="en-US" sz="1400" dirty="0">
                <a:solidFill>
                  <a:schemeClr val="tx1"/>
                </a:solidFill>
                <a:cs typeface="Times New Roman" pitchFamily="18" charset="0"/>
              </a:rPr>
              <a:t>Ministry Development Series</a:t>
            </a:r>
          </a:p>
        </p:txBody>
      </p:sp>
      <p:sp>
        <p:nvSpPr>
          <p:cNvPr id="6" name="Slide Number Placeholder 5"/>
          <p:cNvSpPr>
            <a:spLocks noGrp="1"/>
          </p:cNvSpPr>
          <p:nvPr>
            <p:ph type="sldNum" sz="quarter" idx="12"/>
          </p:nvPr>
        </p:nvSpPr>
        <p:spPr/>
        <p:txBody>
          <a:bodyPr/>
          <a:lstStyle/>
          <a:p>
            <a:fld id="{12B5688F-7ACC-4718-B10C-198726840C5D}" type="slidenum">
              <a:rPr lang="en-US" smtClean="0"/>
              <a:pPr/>
              <a:t>29</a:t>
            </a:fld>
            <a:endParaRPr lang="en-US" dirty="0"/>
          </a:p>
        </p:txBody>
      </p:sp>
      <p:sp>
        <p:nvSpPr>
          <p:cNvPr id="2" name="Subtitle 8">
            <a:extLst>
              <a:ext uri="{FF2B5EF4-FFF2-40B4-BE49-F238E27FC236}">
                <a16:creationId xmlns:a16="http://schemas.microsoft.com/office/drawing/2014/main" id="{84049115-A95E-42C4-A0D9-7D0FAF8C08C9}"/>
              </a:ext>
            </a:extLst>
          </p:cNvPr>
          <p:cNvSpPr txBox="1">
            <a:spLocks/>
          </p:cNvSpPr>
          <p:nvPr/>
        </p:nvSpPr>
        <p:spPr>
          <a:xfrm>
            <a:off x="549611" y="6291044"/>
            <a:ext cx="7907020" cy="452861"/>
          </a:xfrm>
          <a:prstGeom prst="rect">
            <a:avLst/>
          </a:prstGeom>
        </p:spPr>
        <p:txBody>
          <a:bodyPr anchor="b">
            <a:normAutofit/>
          </a:bodyPr>
          <a:lstStyle>
            <a:lvl1pPr marL="0" indent="0" algn="l" rtl="0" eaLnBrk="1" latinLnBrk="0" hangingPunct="1">
              <a:spcBef>
                <a:spcPts val="0"/>
              </a:spcBef>
              <a:buClr>
                <a:schemeClr val="accent1"/>
              </a:buClr>
              <a:buSzPct val="70000"/>
              <a:buFont typeface="Wingdings 2"/>
              <a:buNone/>
              <a:defRPr kumimoji="0" sz="900" b="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r>
              <a:rPr lang="en-US" dirty="0"/>
              <a:t>As of: 17 August 2024</a:t>
            </a:r>
          </a:p>
          <a:p>
            <a:r>
              <a:rPr lang="en-US" dirty="0"/>
              <a:t>©️Copyright 2024 – KLMM MINISTRIES</a:t>
            </a:r>
          </a:p>
        </p:txBody>
      </p:sp>
      <p:sp>
        <p:nvSpPr>
          <p:cNvPr id="4" name="Rectangle 3"/>
          <p:cNvSpPr/>
          <p:nvPr/>
        </p:nvSpPr>
        <p:spPr>
          <a:xfrm>
            <a:off x="4799076" y="2101518"/>
            <a:ext cx="3810000" cy="2431435"/>
          </a:xfrm>
          <a:prstGeom prst="rect">
            <a:avLst/>
          </a:prstGeom>
        </p:spPr>
        <p:txBody>
          <a:bodyPr wrap="square">
            <a:spAutoFit/>
          </a:bodyPr>
          <a:lstStyle/>
          <a:p>
            <a:pPr algn="r"/>
            <a:r>
              <a:rPr lang="en-US" sz="3600" dirty="0">
                <a:solidFill>
                  <a:schemeClr val="tx1">
                    <a:lumMod val="50000"/>
                    <a:lumOff val="50000"/>
                  </a:schemeClr>
                </a:solidFill>
                <a:effectLst>
                  <a:outerShdw blurRad="38100" dist="38100" dir="2700000" algn="tl">
                    <a:srgbClr val="000000">
                      <a:alpha val="43137"/>
                    </a:srgbClr>
                  </a:outerShdw>
                  <a:reflection blurRad="12700" stA="48000" endA="300" endPos="55000" dir="5400000" sy="-90000" algn="bl" rotWithShape="0"/>
                </a:effectLst>
                <a:latin typeface="Baskerville Old Face" pitchFamily="18" charset="0"/>
              </a:rPr>
              <a:t>SERVANTHOOD</a:t>
            </a:r>
            <a:br>
              <a:rPr lang="en-US" sz="3600" dirty="0">
                <a:solidFill>
                  <a:schemeClr val="tx1">
                    <a:lumMod val="50000"/>
                    <a:lumOff val="50000"/>
                  </a:schemeClr>
                </a:solidFill>
                <a:effectLst>
                  <a:outerShdw blurRad="38100" dist="38100" dir="2700000" algn="tl">
                    <a:srgbClr val="000000">
                      <a:alpha val="43137"/>
                    </a:srgbClr>
                  </a:outerShdw>
                  <a:reflection blurRad="12700" stA="48000" endA="300" endPos="55000" dir="5400000" sy="-90000" algn="bl" rotWithShape="0"/>
                </a:effectLst>
                <a:latin typeface="Baskerville Old Face" pitchFamily="18" charset="0"/>
              </a:rPr>
            </a:br>
            <a:r>
              <a:rPr lang="en-US" sz="2000" b="1" dirty="0">
                <a:solidFill>
                  <a:schemeClr val="tx1">
                    <a:lumMod val="50000"/>
                    <a:lumOff val="50000"/>
                  </a:schemeClr>
                </a:solidFill>
                <a:latin typeface="Freestyle Script" panose="030804020302050B0404" pitchFamily="66" charset="0"/>
              </a:rPr>
              <a:t>In the House </a:t>
            </a:r>
            <a:r>
              <a:rPr lang="en-US" sz="3600" dirty="0">
                <a:solidFill>
                  <a:schemeClr val="tx1">
                    <a:lumMod val="50000"/>
                    <a:lumOff val="50000"/>
                  </a:schemeClr>
                </a:solidFill>
                <a:effectLst>
                  <a:outerShdw blurRad="38100" dist="38100" dir="2700000" algn="tl">
                    <a:srgbClr val="000000">
                      <a:alpha val="43137"/>
                    </a:srgbClr>
                  </a:outerShdw>
                  <a:reflection blurRad="12700" stA="48000" endA="300" endPos="55000" dir="5400000" sy="-90000" algn="bl" rotWithShape="0"/>
                </a:effectLst>
                <a:latin typeface="Baskerville Old Face" pitchFamily="18" charset="0"/>
              </a:rPr>
              <a:t>!</a:t>
            </a:r>
          </a:p>
          <a:p>
            <a:pPr algn="ctr"/>
            <a:endParaRPr lang="en-US" sz="2000" dirty="0">
              <a:effectLst>
                <a:outerShdw blurRad="38100" dist="38100" dir="2700000" algn="tl">
                  <a:srgbClr val="000000">
                    <a:alpha val="43137"/>
                  </a:srgbClr>
                </a:outerShdw>
              </a:effectLst>
            </a:endParaRPr>
          </a:p>
          <a:p>
            <a:pPr algn="ctr"/>
            <a:endParaRPr lang="en-US" sz="2000" dirty="0">
              <a:effectLst>
                <a:outerShdw blurRad="38100" dist="38100" dir="2700000" algn="tl">
                  <a:srgbClr val="000000">
                    <a:alpha val="43137"/>
                  </a:srgbClr>
                </a:outerShdw>
              </a:effectLst>
            </a:endParaRPr>
          </a:p>
          <a:p>
            <a:pPr algn="ctr"/>
            <a:r>
              <a:rPr lang="en-US" sz="2000" dirty="0">
                <a:effectLst>
                  <a:outerShdw blurRad="38100" dist="38100" dir="2700000" algn="tl">
                    <a:srgbClr val="000000">
                      <a:alpha val="43137"/>
                    </a:srgbClr>
                  </a:outerShdw>
                </a:effectLst>
              </a:rPr>
              <a:t>GCI -Leadership </a:t>
            </a:r>
            <a:r>
              <a:rPr lang="en-US" sz="2000" dirty="0" err="1">
                <a:effectLst>
                  <a:outerShdw blurRad="38100" dist="38100" dir="2700000" algn="tl">
                    <a:srgbClr val="000000">
                      <a:alpha val="43137"/>
                    </a:srgbClr>
                  </a:outerShdw>
                </a:effectLst>
              </a:rPr>
              <a:t>iMpartation</a:t>
            </a:r>
            <a:endParaRPr lang="en-US" sz="2000" dirty="0">
              <a:effectLst>
                <a:outerShdw blurRad="38100" dist="38100" dir="2700000" algn="tl">
                  <a:srgbClr val="000000">
                    <a:alpha val="43137"/>
                  </a:srgbClr>
                </a:outerShdw>
              </a:effectLst>
            </a:endParaRPr>
          </a:p>
          <a:p>
            <a:pPr algn="ctr"/>
            <a:r>
              <a:rPr lang="en-US" sz="2000" b="1" dirty="0">
                <a:cs typeface="Times New Roman" pitchFamily="18" charset="0"/>
              </a:rPr>
              <a:t>Ministry Development Series</a:t>
            </a:r>
          </a:p>
        </p:txBody>
      </p:sp>
      <p:pic>
        <p:nvPicPr>
          <p:cNvPr id="8" name="Picture 7">
            <a:extLst>
              <a:ext uri="{FF2B5EF4-FFF2-40B4-BE49-F238E27FC236}">
                <a16:creationId xmlns:a16="http://schemas.microsoft.com/office/drawing/2014/main" id="{DBE6259D-0F88-5B82-AC16-973A29429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41" y="372248"/>
            <a:ext cx="4296759" cy="5440685"/>
          </a:xfrm>
          <a:prstGeom prst="rect">
            <a:avLst/>
          </a:prstGeom>
        </p:spPr>
      </p:pic>
    </p:spTree>
    <p:extLst>
      <p:ext uri="{BB962C8B-B14F-4D97-AF65-F5344CB8AC3E}">
        <p14:creationId xmlns:p14="http://schemas.microsoft.com/office/powerpoint/2010/main" val="15029727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55548"/>
            <a:ext cx="8686800" cy="838200"/>
          </a:xfrm>
        </p:spPr>
        <p:txBody>
          <a:bodyPr/>
          <a:lstStyle/>
          <a:p>
            <a:r>
              <a:rPr lang="en-US" dirty="0">
                <a:solidFill>
                  <a:schemeClr val="bg2">
                    <a:lumMod val="50000"/>
                  </a:schemeClr>
                </a:solidFill>
              </a:rPr>
              <a:t>Key callings</a:t>
            </a:r>
          </a:p>
        </p:txBody>
      </p:sp>
      <p:sp>
        <p:nvSpPr>
          <p:cNvPr id="6" name="Content Placeholder 2"/>
          <p:cNvSpPr>
            <a:spLocks noGrp="1"/>
          </p:cNvSpPr>
          <p:nvPr>
            <p:ph idx="1"/>
          </p:nvPr>
        </p:nvSpPr>
        <p:spPr>
          <a:xfrm>
            <a:off x="304800" y="1905000"/>
            <a:ext cx="8991600" cy="4038600"/>
          </a:xfrm>
        </p:spPr>
        <p:txBody>
          <a:bodyPr>
            <a:normAutofit/>
          </a:bodyPr>
          <a:lstStyle/>
          <a:p>
            <a:pPr>
              <a:buNone/>
            </a:pPr>
            <a:r>
              <a:rPr lang="en-US" dirty="0">
                <a:solidFill>
                  <a:schemeClr val="tx1"/>
                </a:solidFill>
              </a:rPr>
              <a:t>We are all called:</a:t>
            </a:r>
          </a:p>
          <a:p>
            <a:pPr>
              <a:buFont typeface="Wingdings" pitchFamily="2" charset="2"/>
              <a:buChar char="ü"/>
            </a:pPr>
            <a:r>
              <a:rPr lang="en-US" sz="2800" b="1" u="sng" dirty="0">
                <a:solidFill>
                  <a:srgbClr val="C00000"/>
                </a:solidFill>
                <a:latin typeface="+mj-lt"/>
              </a:rPr>
              <a:t>The Heavenly Call</a:t>
            </a:r>
            <a:r>
              <a:rPr lang="en-US" sz="2800" b="1" dirty="0">
                <a:solidFill>
                  <a:srgbClr val="C00000"/>
                </a:solidFill>
                <a:latin typeface="+mj-lt"/>
              </a:rPr>
              <a:t> </a:t>
            </a:r>
            <a:r>
              <a:rPr lang="en-US" sz="2800" b="1" dirty="0">
                <a:solidFill>
                  <a:schemeClr val="tx1"/>
                </a:solidFill>
              </a:rPr>
              <a:t>– Salvation for the sinner </a:t>
            </a:r>
            <a:r>
              <a:rPr lang="en-US" sz="1800" b="1" dirty="0">
                <a:solidFill>
                  <a:schemeClr val="tx1"/>
                </a:solidFill>
              </a:rPr>
              <a:t>(Hebrews 3:1) </a:t>
            </a:r>
            <a:endParaRPr lang="en-US" sz="2400" b="1" dirty="0">
              <a:solidFill>
                <a:schemeClr val="tx1"/>
              </a:solidFill>
            </a:endParaRPr>
          </a:p>
          <a:p>
            <a:pPr>
              <a:buFont typeface="Wingdings" pitchFamily="2" charset="2"/>
              <a:buChar char="ü"/>
            </a:pPr>
            <a:r>
              <a:rPr lang="en-US" sz="2800" b="1" u="sng" dirty="0">
                <a:solidFill>
                  <a:srgbClr val="C00000"/>
                </a:solidFill>
                <a:latin typeface="+mj-lt"/>
              </a:rPr>
              <a:t>The Holy Call</a:t>
            </a:r>
            <a:r>
              <a:rPr lang="en-US" sz="2800" b="1" dirty="0">
                <a:solidFill>
                  <a:srgbClr val="C00000"/>
                </a:solidFill>
                <a:latin typeface="+mj-lt"/>
              </a:rPr>
              <a:t> </a:t>
            </a:r>
            <a:r>
              <a:rPr lang="en-US" sz="2800" b="1" dirty="0">
                <a:solidFill>
                  <a:schemeClr val="tx1"/>
                </a:solidFill>
              </a:rPr>
              <a:t>– Sanctification </a:t>
            </a:r>
            <a:r>
              <a:rPr lang="en-US" sz="1800" b="1" dirty="0">
                <a:solidFill>
                  <a:schemeClr val="tx1"/>
                </a:solidFill>
              </a:rPr>
              <a:t>(2 Timothy 1:9) </a:t>
            </a:r>
            <a:endParaRPr lang="en-US" sz="2400" b="1" dirty="0">
              <a:solidFill>
                <a:schemeClr val="tx1"/>
              </a:solidFill>
            </a:endParaRPr>
          </a:p>
          <a:p>
            <a:pPr>
              <a:buFont typeface="Wingdings" pitchFamily="2" charset="2"/>
              <a:buChar char="ü"/>
            </a:pPr>
            <a:r>
              <a:rPr lang="en-US" sz="2800" b="1" u="sng" dirty="0">
                <a:solidFill>
                  <a:srgbClr val="C00000"/>
                </a:solidFill>
                <a:latin typeface="+mj-lt"/>
              </a:rPr>
              <a:t>The High Call</a:t>
            </a:r>
            <a:r>
              <a:rPr lang="en-US" sz="2800" b="1" dirty="0">
                <a:solidFill>
                  <a:srgbClr val="C00000"/>
                </a:solidFill>
                <a:latin typeface="+mj-lt"/>
              </a:rPr>
              <a:t> </a:t>
            </a:r>
            <a:r>
              <a:rPr lang="en-US" sz="2800" b="1" dirty="0">
                <a:solidFill>
                  <a:schemeClr val="tx1"/>
                </a:solidFill>
              </a:rPr>
              <a:t>– Servanthood &amp; Sonship </a:t>
            </a:r>
            <a:r>
              <a:rPr lang="en-US" sz="2000" b="1" dirty="0">
                <a:solidFill>
                  <a:schemeClr val="tx1"/>
                </a:solidFill>
              </a:rPr>
              <a:t>(Philippians 3:14) </a:t>
            </a:r>
            <a:endParaRPr lang="en-US" sz="2600" b="1" dirty="0">
              <a:solidFill>
                <a:schemeClr val="tx1"/>
              </a:solidFill>
            </a:endParaRPr>
          </a:p>
          <a:p>
            <a:pPr algn="ctr">
              <a:buNone/>
            </a:pPr>
            <a:endParaRPr lang="en-US" sz="2800" b="1" dirty="0">
              <a:solidFill>
                <a:schemeClr val="tx1"/>
              </a:solidFill>
            </a:endParaRPr>
          </a:p>
          <a:p>
            <a:pPr algn="ctr">
              <a:buNone/>
            </a:pPr>
            <a:r>
              <a:rPr lang="en-US" sz="2800" b="1" dirty="0">
                <a:solidFill>
                  <a:srgbClr val="C00000"/>
                </a:solidFill>
              </a:rPr>
              <a:t>We cannot mature to Sonship </a:t>
            </a:r>
          </a:p>
          <a:p>
            <a:pPr algn="ctr">
              <a:buNone/>
            </a:pPr>
            <a:r>
              <a:rPr lang="en-US" sz="2800" b="1" dirty="0">
                <a:solidFill>
                  <a:srgbClr val="C00000"/>
                </a:solidFill>
              </a:rPr>
              <a:t>without submitting to servanthood or ministry</a:t>
            </a:r>
          </a:p>
          <a:p>
            <a:pPr>
              <a:buFont typeface="Wingdings" pitchFamily="2" charset="2"/>
              <a:buChar char="ü"/>
            </a:pPr>
            <a:endParaRPr lang="en-US" dirty="0">
              <a:solidFill>
                <a:srgbClr val="C00000"/>
              </a:solidFill>
            </a:endParaRPr>
          </a:p>
          <a:p>
            <a:pPr>
              <a:buFont typeface="Wingdings" pitchFamily="2" charset="2"/>
              <a:buChar char="ü"/>
            </a:pPr>
            <a:endParaRPr lang="en-US" dirty="0"/>
          </a:p>
          <a:p>
            <a:pPr>
              <a:buFont typeface="Wingdings" pitchFamily="2" charset="2"/>
              <a:buChar char="ü"/>
            </a:pPr>
            <a:endParaRPr lang="en-US" dirty="0"/>
          </a:p>
          <a:p>
            <a:pPr>
              <a:buNone/>
            </a:pPr>
            <a:endParaRPr lang="en-US" dirty="0"/>
          </a:p>
        </p:txBody>
      </p:sp>
      <p:sp>
        <p:nvSpPr>
          <p:cNvPr id="3" name="Slide Number Placeholder 2"/>
          <p:cNvSpPr>
            <a:spLocks noGrp="1"/>
          </p:cNvSpPr>
          <p:nvPr>
            <p:ph type="sldNum" sz="quarter" idx="12"/>
          </p:nvPr>
        </p:nvSpPr>
        <p:spPr/>
        <p:txBody>
          <a:bodyPr/>
          <a:lstStyle/>
          <a:p>
            <a:fld id="{12B5688F-7ACC-4718-B10C-198726840C5D}" type="slidenum">
              <a:rPr lang="en-US" smtClean="0"/>
              <a:pPr/>
              <a:t>3</a:t>
            </a:fld>
            <a:endParaRPr 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839200" cy="838200"/>
          </a:xfrm>
        </p:spPr>
        <p:txBody>
          <a:bodyPr/>
          <a:lstStyle/>
          <a:p>
            <a:r>
              <a:rPr lang="en-US" dirty="0">
                <a:solidFill>
                  <a:schemeClr val="bg2">
                    <a:lumMod val="50000"/>
                  </a:schemeClr>
                </a:solidFill>
              </a:rPr>
              <a:t>Key Word</a:t>
            </a:r>
          </a:p>
        </p:txBody>
      </p:sp>
      <p:sp>
        <p:nvSpPr>
          <p:cNvPr id="6" name="Content Placeholder 2"/>
          <p:cNvSpPr>
            <a:spLocks noGrp="1"/>
          </p:cNvSpPr>
          <p:nvPr>
            <p:ph idx="1"/>
          </p:nvPr>
        </p:nvSpPr>
        <p:spPr>
          <a:xfrm>
            <a:off x="304800" y="1981200"/>
            <a:ext cx="8458200" cy="4038600"/>
          </a:xfrm>
        </p:spPr>
        <p:txBody>
          <a:bodyPr>
            <a:normAutofit/>
          </a:bodyPr>
          <a:lstStyle/>
          <a:p>
            <a:pPr>
              <a:buNone/>
            </a:pPr>
            <a:r>
              <a:rPr lang="en-US" u="sng" dirty="0">
                <a:solidFill>
                  <a:srgbClr val="C00000"/>
                </a:solidFill>
                <a:latin typeface="+mj-lt"/>
              </a:rPr>
              <a:t>Servant</a:t>
            </a:r>
            <a:r>
              <a:rPr lang="en-US" dirty="0">
                <a:solidFill>
                  <a:srgbClr val="C00000"/>
                </a:solidFill>
                <a:latin typeface="+mj-lt"/>
              </a:rPr>
              <a:t> Defined:</a:t>
            </a:r>
          </a:p>
          <a:p>
            <a:pPr marL="0" indent="0">
              <a:buNone/>
            </a:pPr>
            <a:r>
              <a:rPr lang="en-US" sz="2800" b="1" i="1" dirty="0" err="1">
                <a:solidFill>
                  <a:srgbClr val="C00000"/>
                </a:solidFill>
              </a:rPr>
              <a:t>doulos</a:t>
            </a:r>
            <a:r>
              <a:rPr lang="en-US" sz="2800" b="1" i="1" dirty="0">
                <a:solidFill>
                  <a:srgbClr val="C00000"/>
                </a:solidFill>
              </a:rPr>
              <a:t> </a:t>
            </a:r>
            <a:r>
              <a:rPr lang="en-US" sz="2800" b="1" dirty="0">
                <a:solidFill>
                  <a:srgbClr val="C00000"/>
                </a:solidFill>
              </a:rPr>
              <a:t> </a:t>
            </a:r>
            <a:r>
              <a:rPr lang="en-US" sz="2800" b="1" dirty="0">
                <a:solidFill>
                  <a:schemeClr val="tx1">
                    <a:lumMod val="75000"/>
                    <a:lumOff val="25000"/>
                  </a:schemeClr>
                </a:solidFill>
              </a:rPr>
              <a:t>- a  </a:t>
            </a:r>
            <a:r>
              <a:rPr lang="en-US" sz="2800" b="1" u="sng" dirty="0">
                <a:solidFill>
                  <a:schemeClr val="tx1">
                    <a:lumMod val="75000"/>
                    <a:lumOff val="25000"/>
                  </a:schemeClr>
                </a:solidFill>
              </a:rPr>
              <a:t>slave</a:t>
            </a:r>
            <a:r>
              <a:rPr lang="en-US" sz="2800" b="1" dirty="0">
                <a:solidFill>
                  <a:schemeClr val="tx1">
                    <a:lumMod val="75000"/>
                    <a:lumOff val="25000"/>
                  </a:schemeClr>
                </a:solidFill>
              </a:rPr>
              <a:t>, </a:t>
            </a:r>
            <a:r>
              <a:rPr lang="en-US" sz="2800" b="1" u="sng" dirty="0">
                <a:solidFill>
                  <a:schemeClr val="tx1">
                    <a:lumMod val="75000"/>
                    <a:lumOff val="25000"/>
                  </a:schemeClr>
                </a:solidFill>
              </a:rPr>
              <a:t>bondman</a:t>
            </a:r>
            <a:r>
              <a:rPr lang="en-US" sz="2800" b="1" dirty="0">
                <a:solidFill>
                  <a:schemeClr val="tx1">
                    <a:lumMod val="75000"/>
                    <a:lumOff val="25000"/>
                  </a:schemeClr>
                </a:solidFill>
              </a:rPr>
              <a:t>, </a:t>
            </a:r>
            <a:r>
              <a:rPr lang="en-US" sz="2800" b="1" u="sng" dirty="0">
                <a:solidFill>
                  <a:schemeClr val="tx1">
                    <a:lumMod val="75000"/>
                    <a:lumOff val="25000"/>
                  </a:schemeClr>
                </a:solidFill>
              </a:rPr>
              <a:t>man of servile condition </a:t>
            </a:r>
          </a:p>
          <a:p>
            <a:pPr lvl="1" indent="-342900">
              <a:buFont typeface="Wingdings" panose="05000000000000000000" pitchFamily="2" charset="2"/>
              <a:buChar char="ü"/>
            </a:pPr>
            <a:r>
              <a:rPr lang="en-US" b="1" i="1" dirty="0">
                <a:solidFill>
                  <a:schemeClr val="tx1">
                    <a:lumMod val="75000"/>
                    <a:lumOff val="25000"/>
                  </a:schemeClr>
                </a:solidFill>
              </a:rPr>
              <a:t>metaphorically -  </a:t>
            </a:r>
            <a:r>
              <a:rPr lang="en-US" b="1" dirty="0">
                <a:solidFill>
                  <a:schemeClr val="tx1">
                    <a:lumMod val="75000"/>
                    <a:lumOff val="25000"/>
                  </a:schemeClr>
                </a:solidFill>
              </a:rPr>
              <a:t>one who gives himself up to another's will </a:t>
            </a:r>
          </a:p>
          <a:p>
            <a:pPr lvl="1" indent="-342900">
              <a:buFont typeface="Wingdings" panose="05000000000000000000" pitchFamily="2" charset="2"/>
              <a:buChar char="ü"/>
            </a:pPr>
            <a:r>
              <a:rPr lang="en-US" b="1" dirty="0">
                <a:solidFill>
                  <a:schemeClr val="tx1">
                    <a:lumMod val="75000"/>
                    <a:lumOff val="25000"/>
                  </a:schemeClr>
                </a:solidFill>
              </a:rPr>
              <a:t>those whose service is used by Christ in extending and advancing his cause among men;  </a:t>
            </a:r>
          </a:p>
          <a:p>
            <a:pPr lvl="1" indent="-342900">
              <a:buFont typeface="Wingdings" panose="05000000000000000000" pitchFamily="2" charset="2"/>
              <a:buChar char="ü"/>
            </a:pPr>
            <a:r>
              <a:rPr lang="en-US" b="1" dirty="0">
                <a:solidFill>
                  <a:schemeClr val="tx1">
                    <a:lumMod val="75000"/>
                    <a:lumOff val="25000"/>
                  </a:schemeClr>
                </a:solidFill>
              </a:rPr>
              <a:t>devoted to another to the disregard of one's own interests;  a servant, attendant</a:t>
            </a:r>
            <a:endParaRPr lang="en-US" dirty="0">
              <a:solidFill>
                <a:schemeClr val="tx1">
                  <a:lumMod val="75000"/>
                  <a:lumOff val="25000"/>
                </a:schemeClr>
              </a:solidFill>
            </a:endParaRPr>
          </a:p>
          <a:p>
            <a:pPr>
              <a:buFont typeface="Wingdings" pitchFamily="2" charset="2"/>
              <a:buChar char="ü"/>
            </a:pPr>
            <a:endParaRPr lang="en-US" dirty="0"/>
          </a:p>
          <a:p>
            <a:pPr>
              <a:buFont typeface="Wingdings" pitchFamily="2" charset="2"/>
              <a:buChar char="ü"/>
            </a:pPr>
            <a:endParaRPr lang="en-US" dirty="0"/>
          </a:p>
          <a:p>
            <a:pPr>
              <a:buNone/>
            </a:pPr>
            <a:endParaRPr lang="en-US" dirty="0"/>
          </a:p>
        </p:txBody>
      </p:sp>
      <p:sp>
        <p:nvSpPr>
          <p:cNvPr id="3" name="Slide Number Placeholder 2"/>
          <p:cNvSpPr>
            <a:spLocks noGrp="1"/>
          </p:cNvSpPr>
          <p:nvPr>
            <p:ph type="sldNum" sz="quarter" idx="12"/>
          </p:nvPr>
        </p:nvSpPr>
        <p:spPr/>
        <p:txBody>
          <a:bodyPr/>
          <a:lstStyle/>
          <a:p>
            <a:fld id="{12B5688F-7ACC-4718-B10C-198726840C5D}" type="slidenum">
              <a:rPr lang="en-US" smtClean="0"/>
              <a:pPr/>
              <a:t>4</a:t>
            </a:fld>
            <a:endParaRPr lang="en-US"/>
          </a:p>
        </p:txBody>
      </p:sp>
    </p:spTree>
    <p:extLst>
      <p:ext uri="{BB962C8B-B14F-4D97-AF65-F5344CB8AC3E}">
        <p14:creationId xmlns:p14="http://schemas.microsoft.com/office/powerpoint/2010/main" val="115295078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B5688F-7ACC-4718-B10C-198726840C5D}" type="slidenum">
              <a:rPr lang="en-US" smtClean="0"/>
              <a:pPr/>
              <a:t>5</a:t>
            </a:fld>
            <a:endParaRPr lang="en-US"/>
          </a:p>
        </p:txBody>
      </p:sp>
      <p:sp>
        <p:nvSpPr>
          <p:cNvPr id="33" name="TextBox 32">
            <a:extLst>
              <a:ext uri="{FF2B5EF4-FFF2-40B4-BE49-F238E27FC236}">
                <a16:creationId xmlns:a16="http://schemas.microsoft.com/office/drawing/2014/main" id="{862CA196-2985-D2F1-FCF2-3A7151416F6A}"/>
              </a:ext>
            </a:extLst>
          </p:cNvPr>
          <p:cNvSpPr txBox="1"/>
          <p:nvPr/>
        </p:nvSpPr>
        <p:spPr>
          <a:xfrm>
            <a:off x="1645703" y="2418280"/>
            <a:ext cx="5767284" cy="1384995"/>
          </a:xfrm>
          <a:prstGeom prst="rect">
            <a:avLst/>
          </a:prstGeom>
          <a:noFill/>
        </p:spPr>
        <p:txBody>
          <a:bodyPr wrap="square">
            <a:spAutoFit/>
          </a:bodyPr>
          <a:lstStyle/>
          <a:p>
            <a:pPr algn="ctr"/>
            <a:r>
              <a:rPr lang="en-US" sz="2800" b="1" dirty="0">
                <a:solidFill>
                  <a:srgbClr val="C00000"/>
                </a:solidFill>
              </a:rPr>
              <a:t>Mature servant-leaders must be willing to be examined by leaders, peers, and team members</a:t>
            </a:r>
          </a:p>
        </p:txBody>
      </p:sp>
      <p:sp>
        <p:nvSpPr>
          <p:cNvPr id="47" name="TextBox 46">
            <a:extLst>
              <a:ext uri="{FF2B5EF4-FFF2-40B4-BE49-F238E27FC236}">
                <a16:creationId xmlns:a16="http://schemas.microsoft.com/office/drawing/2014/main" id="{7F09EAA0-DE08-9BA2-7C94-09F4EA497224}"/>
              </a:ext>
            </a:extLst>
          </p:cNvPr>
          <p:cNvSpPr txBox="1"/>
          <p:nvPr/>
        </p:nvSpPr>
        <p:spPr>
          <a:xfrm>
            <a:off x="1581455" y="4455747"/>
            <a:ext cx="6362709" cy="923330"/>
          </a:xfrm>
          <a:prstGeom prst="rect">
            <a:avLst/>
          </a:prstGeom>
          <a:noFill/>
        </p:spPr>
        <p:txBody>
          <a:bodyPr wrap="square">
            <a:spAutoFit/>
          </a:bodyPr>
          <a:lstStyle/>
          <a:p>
            <a:pPr algn="ctr"/>
            <a:r>
              <a:rPr lang="en-US" b="1" dirty="0"/>
              <a:t>1 Corinthians 4:1 - </a:t>
            </a:r>
            <a:r>
              <a:rPr lang="en-US" dirty="0"/>
              <a:t>Let a man so account of us, as of the ministers of Christ, and stewards of the mysteries of God. </a:t>
            </a:r>
          </a:p>
          <a:p>
            <a:pPr algn="ctr"/>
            <a:r>
              <a:rPr lang="en-US" dirty="0"/>
              <a:t>(VV1-6)</a:t>
            </a:r>
          </a:p>
        </p:txBody>
      </p:sp>
      <p:sp>
        <p:nvSpPr>
          <p:cNvPr id="14" name="Title 1">
            <a:extLst>
              <a:ext uri="{FF2B5EF4-FFF2-40B4-BE49-F238E27FC236}">
                <a16:creationId xmlns:a16="http://schemas.microsoft.com/office/drawing/2014/main" id="{021C37A3-5DD9-0B51-C93A-D230E13A0A17}"/>
              </a:ext>
            </a:extLst>
          </p:cNvPr>
          <p:cNvSpPr txBox="1">
            <a:spLocks/>
          </p:cNvSpPr>
          <p:nvPr/>
        </p:nvSpPr>
        <p:spPr>
          <a:xfrm>
            <a:off x="301752" y="1143000"/>
            <a:ext cx="86868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dirty="0">
                <a:solidFill>
                  <a:srgbClr val="C00000"/>
                </a:solidFill>
              </a:rPr>
              <a:t>Leadership 360° Model</a:t>
            </a:r>
          </a:p>
        </p:txBody>
      </p:sp>
      <p:grpSp>
        <p:nvGrpSpPr>
          <p:cNvPr id="18" name="Group 17">
            <a:extLst>
              <a:ext uri="{FF2B5EF4-FFF2-40B4-BE49-F238E27FC236}">
                <a16:creationId xmlns:a16="http://schemas.microsoft.com/office/drawing/2014/main" id="{C413943A-E1C2-0643-7889-B06842E8556E}"/>
              </a:ext>
            </a:extLst>
          </p:cNvPr>
          <p:cNvGrpSpPr/>
          <p:nvPr/>
        </p:nvGrpSpPr>
        <p:grpSpPr>
          <a:xfrm>
            <a:off x="7466075" y="2567335"/>
            <a:ext cx="1143001" cy="1086883"/>
            <a:chOff x="2408712" y="1914269"/>
            <a:chExt cx="5072042" cy="4707234"/>
          </a:xfrm>
        </p:grpSpPr>
        <p:sp>
          <p:nvSpPr>
            <p:cNvPr id="19" name="Oval 18">
              <a:extLst>
                <a:ext uri="{FF2B5EF4-FFF2-40B4-BE49-F238E27FC236}">
                  <a16:creationId xmlns:a16="http://schemas.microsoft.com/office/drawing/2014/main" id="{CEA6B07F-B996-B78E-C8C2-D024C3112FA0}"/>
                </a:ext>
              </a:extLst>
            </p:cNvPr>
            <p:cNvSpPr/>
            <p:nvPr/>
          </p:nvSpPr>
          <p:spPr>
            <a:xfrm>
              <a:off x="2408712" y="2015696"/>
              <a:ext cx="5072042" cy="4458256"/>
            </a:xfrm>
            <a:prstGeom prst="ellipse">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dirty="0"/>
            </a:p>
          </p:txBody>
        </p:sp>
        <p:grpSp>
          <p:nvGrpSpPr>
            <p:cNvPr id="22" name="Group 21">
              <a:extLst>
                <a:ext uri="{FF2B5EF4-FFF2-40B4-BE49-F238E27FC236}">
                  <a16:creationId xmlns:a16="http://schemas.microsoft.com/office/drawing/2014/main" id="{6FA06871-1DD4-A3E2-1D8D-C80FE95FDCB3}"/>
                </a:ext>
              </a:extLst>
            </p:cNvPr>
            <p:cNvGrpSpPr/>
            <p:nvPr/>
          </p:nvGrpSpPr>
          <p:grpSpPr>
            <a:xfrm>
              <a:off x="2786399" y="2489696"/>
              <a:ext cx="4247647" cy="3628237"/>
              <a:chOff x="1576571" y="1100014"/>
              <a:chExt cx="5895068" cy="5001588"/>
            </a:xfrm>
          </p:grpSpPr>
          <p:sp>
            <p:nvSpPr>
              <p:cNvPr id="40" name="Oval 39">
                <a:extLst>
                  <a:ext uri="{FF2B5EF4-FFF2-40B4-BE49-F238E27FC236}">
                    <a16:creationId xmlns:a16="http://schemas.microsoft.com/office/drawing/2014/main" id="{14868523-FCF3-C427-4A18-749107A06840}"/>
                  </a:ext>
                </a:extLst>
              </p:cNvPr>
              <p:cNvSpPr/>
              <p:nvPr/>
            </p:nvSpPr>
            <p:spPr>
              <a:xfrm>
                <a:off x="1623289" y="1100014"/>
                <a:ext cx="5848350" cy="5001588"/>
              </a:xfrm>
              <a:prstGeom prst="ellipse">
                <a:avLst/>
              </a:prstGeom>
              <a:solidFill>
                <a:schemeClr val="bg2">
                  <a:alpha val="60349"/>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41" name="Quad Arrow 40">
                <a:extLst>
                  <a:ext uri="{FF2B5EF4-FFF2-40B4-BE49-F238E27FC236}">
                    <a16:creationId xmlns:a16="http://schemas.microsoft.com/office/drawing/2014/main" id="{F5FCD7FA-7109-7305-2FBE-ED3D18EFC704}"/>
                  </a:ext>
                </a:extLst>
              </p:cNvPr>
              <p:cNvSpPr/>
              <p:nvPr/>
            </p:nvSpPr>
            <p:spPr>
              <a:xfrm>
                <a:off x="1576571" y="2199098"/>
                <a:ext cx="5848350" cy="2946345"/>
              </a:xfrm>
              <a:prstGeom prst="quadArrow">
                <a:avLst/>
              </a:prstGeom>
              <a:solidFill>
                <a:schemeClr val="bg1"/>
              </a:solidFill>
              <a:ln w="95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b="1" dirty="0">
                  <a:ln w="22225">
                    <a:solidFill>
                      <a:schemeClr val="accent2"/>
                    </a:solidFill>
                    <a:prstDash val="solid"/>
                  </a:ln>
                  <a:solidFill>
                    <a:schemeClr val="accent2">
                      <a:lumMod val="40000"/>
                      <a:lumOff val="60000"/>
                    </a:schemeClr>
                  </a:solidFill>
                </a:endParaRPr>
              </a:p>
            </p:txBody>
          </p:sp>
          <p:sp>
            <p:nvSpPr>
              <p:cNvPr id="42" name="TextBox 41">
                <a:extLst>
                  <a:ext uri="{FF2B5EF4-FFF2-40B4-BE49-F238E27FC236}">
                    <a16:creationId xmlns:a16="http://schemas.microsoft.com/office/drawing/2014/main" id="{C5B6A512-72A9-726C-8F81-5727E90B6C5D}"/>
                  </a:ext>
                </a:extLst>
              </p:cNvPr>
              <p:cNvSpPr txBox="1"/>
              <p:nvPr/>
            </p:nvSpPr>
            <p:spPr>
              <a:xfrm>
                <a:off x="2728092" y="1257940"/>
                <a:ext cx="3457223" cy="1102509"/>
              </a:xfrm>
              <a:prstGeom prst="rect">
                <a:avLst/>
              </a:prstGeom>
              <a:noFill/>
            </p:spPr>
            <p:txBody>
              <a:bodyPr wrap="none" rtlCol="0">
                <a:spAutoFit/>
              </a:bodyPr>
              <a:lstStyle/>
              <a:p>
                <a:r>
                  <a:rPr lang="en-US" sz="600" b="1" dirty="0"/>
                  <a:t>Leadership</a:t>
                </a:r>
              </a:p>
            </p:txBody>
          </p:sp>
          <p:sp>
            <p:nvSpPr>
              <p:cNvPr id="43" name="TextBox 42">
                <a:extLst>
                  <a:ext uri="{FF2B5EF4-FFF2-40B4-BE49-F238E27FC236}">
                    <a16:creationId xmlns:a16="http://schemas.microsoft.com/office/drawing/2014/main" id="{1909C0B4-AC42-FF47-0DCA-85CE4E51A8FD}"/>
                  </a:ext>
                </a:extLst>
              </p:cNvPr>
              <p:cNvSpPr txBox="1"/>
              <p:nvPr/>
            </p:nvSpPr>
            <p:spPr>
              <a:xfrm>
                <a:off x="3315486" y="4817591"/>
                <a:ext cx="2282435" cy="1102509"/>
              </a:xfrm>
              <a:prstGeom prst="rect">
                <a:avLst/>
              </a:prstGeom>
              <a:noFill/>
            </p:spPr>
            <p:txBody>
              <a:bodyPr wrap="none" rtlCol="0">
                <a:spAutoFit/>
              </a:bodyPr>
              <a:lstStyle/>
              <a:p>
                <a:r>
                  <a:rPr lang="en-US" sz="600" b="1" dirty="0"/>
                  <a:t>Team</a:t>
                </a:r>
              </a:p>
            </p:txBody>
          </p:sp>
          <p:sp>
            <p:nvSpPr>
              <p:cNvPr id="44" name="TextBox 43">
                <a:extLst>
                  <a:ext uri="{FF2B5EF4-FFF2-40B4-BE49-F238E27FC236}">
                    <a16:creationId xmlns:a16="http://schemas.microsoft.com/office/drawing/2014/main" id="{48D489AB-F878-A94B-77D2-70CF2A9ADCD8}"/>
                  </a:ext>
                </a:extLst>
              </p:cNvPr>
              <p:cNvSpPr txBox="1"/>
              <p:nvPr/>
            </p:nvSpPr>
            <p:spPr>
              <a:xfrm>
                <a:off x="4693554" y="3063044"/>
                <a:ext cx="2321923" cy="1102509"/>
              </a:xfrm>
              <a:prstGeom prst="rect">
                <a:avLst/>
              </a:prstGeom>
              <a:noFill/>
            </p:spPr>
            <p:txBody>
              <a:bodyPr wrap="none" rtlCol="0">
                <a:spAutoFit/>
              </a:bodyPr>
              <a:lstStyle/>
              <a:p>
                <a:r>
                  <a:rPr lang="en-US" sz="600" b="1" dirty="0"/>
                  <a:t>Peers</a:t>
                </a:r>
              </a:p>
            </p:txBody>
          </p:sp>
          <p:sp>
            <p:nvSpPr>
              <p:cNvPr id="45" name="Oval 44">
                <a:extLst>
                  <a:ext uri="{FF2B5EF4-FFF2-40B4-BE49-F238E27FC236}">
                    <a16:creationId xmlns:a16="http://schemas.microsoft.com/office/drawing/2014/main" id="{C7468548-076F-1A45-0105-05794EEA7FDB}"/>
                  </a:ext>
                </a:extLst>
              </p:cNvPr>
              <p:cNvSpPr/>
              <p:nvPr/>
            </p:nvSpPr>
            <p:spPr>
              <a:xfrm>
                <a:off x="4100519" y="3329432"/>
                <a:ext cx="903480" cy="755492"/>
              </a:xfrm>
              <a:prstGeom prst="ellipse">
                <a:avLst/>
              </a:prstGeom>
              <a:solidFill>
                <a:schemeClr val="tx2">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dirty="0">
                    <a:solidFill>
                      <a:srgbClr val="C00000"/>
                    </a:solidFill>
                  </a:rPr>
                  <a:t>!</a:t>
                </a:r>
              </a:p>
            </p:txBody>
          </p:sp>
        </p:grpSp>
        <p:sp>
          <p:nvSpPr>
            <p:cNvPr id="36" name="Left Arrow 35">
              <a:extLst>
                <a:ext uri="{FF2B5EF4-FFF2-40B4-BE49-F238E27FC236}">
                  <a16:creationId xmlns:a16="http://schemas.microsoft.com/office/drawing/2014/main" id="{21D85715-5045-EEB6-F83A-F8522C06E67B}"/>
                </a:ext>
              </a:extLst>
            </p:cNvPr>
            <p:cNvSpPr/>
            <p:nvPr/>
          </p:nvSpPr>
          <p:spPr>
            <a:xfrm>
              <a:off x="2894855" y="4007334"/>
              <a:ext cx="1635366" cy="680821"/>
            </a:xfrm>
            <a:prstGeom prst="leftArrow">
              <a:avLst/>
            </a:prstGeom>
            <a:solidFill>
              <a:srgbClr val="92D050">
                <a:alpha val="46000"/>
              </a:srgb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TextBox 36">
              <a:extLst>
                <a:ext uri="{FF2B5EF4-FFF2-40B4-BE49-F238E27FC236}">
                  <a16:creationId xmlns:a16="http://schemas.microsoft.com/office/drawing/2014/main" id="{C52D0AF5-EAEA-0175-DB46-7F4EB4181546}"/>
                </a:ext>
              </a:extLst>
            </p:cNvPr>
            <p:cNvSpPr txBox="1"/>
            <p:nvPr/>
          </p:nvSpPr>
          <p:spPr>
            <a:xfrm>
              <a:off x="2672618" y="3976978"/>
              <a:ext cx="2220771" cy="733130"/>
            </a:xfrm>
            <a:prstGeom prst="rect">
              <a:avLst/>
            </a:prstGeom>
            <a:noFill/>
          </p:spPr>
          <p:txBody>
            <a:bodyPr wrap="none" rtlCol="0">
              <a:spAutoFit/>
            </a:bodyPr>
            <a:lstStyle/>
            <a:p>
              <a:r>
                <a:rPr lang="en-US" sz="500" b="1" dirty="0"/>
                <a:t>The Church</a:t>
              </a:r>
            </a:p>
          </p:txBody>
        </p:sp>
        <p:sp>
          <p:nvSpPr>
            <p:cNvPr id="38" name="TextBox 37">
              <a:extLst>
                <a:ext uri="{FF2B5EF4-FFF2-40B4-BE49-F238E27FC236}">
                  <a16:creationId xmlns:a16="http://schemas.microsoft.com/office/drawing/2014/main" id="{A3E9F171-7D22-2FAA-078D-9AC7D16513AC}"/>
                </a:ext>
              </a:extLst>
            </p:cNvPr>
            <p:cNvSpPr txBox="1"/>
            <p:nvPr/>
          </p:nvSpPr>
          <p:spPr>
            <a:xfrm>
              <a:off x="3446776" y="1914269"/>
              <a:ext cx="2960552" cy="799779"/>
            </a:xfrm>
            <a:prstGeom prst="rect">
              <a:avLst/>
            </a:prstGeom>
            <a:noFill/>
          </p:spPr>
          <p:txBody>
            <a:bodyPr wrap="none" rtlCol="0">
              <a:spAutoFit/>
            </a:bodyPr>
            <a:lstStyle/>
            <a:p>
              <a:r>
                <a:rPr lang="en-US" sz="600" b="1" dirty="0"/>
                <a:t>Spirit of Christ</a:t>
              </a:r>
            </a:p>
          </p:txBody>
        </p:sp>
        <p:sp>
          <p:nvSpPr>
            <p:cNvPr id="39" name="TextBox 38">
              <a:extLst>
                <a:ext uri="{FF2B5EF4-FFF2-40B4-BE49-F238E27FC236}">
                  <a16:creationId xmlns:a16="http://schemas.microsoft.com/office/drawing/2014/main" id="{A05FB52D-0431-D613-20A3-F7C717F6564E}"/>
                </a:ext>
              </a:extLst>
            </p:cNvPr>
            <p:cNvSpPr txBox="1"/>
            <p:nvPr/>
          </p:nvSpPr>
          <p:spPr>
            <a:xfrm>
              <a:off x="3712536" y="5821724"/>
              <a:ext cx="2668908" cy="799779"/>
            </a:xfrm>
            <a:prstGeom prst="rect">
              <a:avLst/>
            </a:prstGeom>
            <a:noFill/>
          </p:spPr>
          <p:txBody>
            <a:bodyPr wrap="none" rtlCol="0">
              <a:spAutoFit/>
            </a:bodyPr>
            <a:lstStyle/>
            <a:p>
              <a:r>
                <a:rPr lang="en-US" sz="600" b="1" dirty="0"/>
                <a:t>Word of God</a:t>
              </a:r>
            </a:p>
          </p:txBody>
        </p:sp>
      </p:grpSp>
    </p:spTree>
    <p:extLst>
      <p:ext uri="{BB962C8B-B14F-4D97-AF65-F5344CB8AC3E}">
        <p14:creationId xmlns:p14="http://schemas.microsoft.com/office/powerpoint/2010/main" val="106426169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B5688F-7ACC-4718-B10C-198726840C5D}" type="slidenum">
              <a:rPr lang="en-US" smtClean="0"/>
              <a:pPr/>
              <a:t>6</a:t>
            </a:fld>
            <a:endParaRPr lang="en-US"/>
          </a:p>
        </p:txBody>
      </p:sp>
      <p:sp>
        <p:nvSpPr>
          <p:cNvPr id="21" name="TextBox 20">
            <a:extLst>
              <a:ext uri="{FF2B5EF4-FFF2-40B4-BE49-F238E27FC236}">
                <a16:creationId xmlns:a16="http://schemas.microsoft.com/office/drawing/2014/main" id="{6EBB675A-D75C-31B4-31E9-4ECA0E55B4CD}"/>
              </a:ext>
            </a:extLst>
          </p:cNvPr>
          <p:cNvSpPr txBox="1"/>
          <p:nvPr/>
        </p:nvSpPr>
        <p:spPr>
          <a:xfrm>
            <a:off x="324754" y="2011604"/>
            <a:ext cx="2644358" cy="2646878"/>
          </a:xfrm>
          <a:prstGeom prst="rect">
            <a:avLst/>
          </a:prstGeom>
          <a:noFill/>
        </p:spPr>
        <p:txBody>
          <a:bodyPr wrap="square" rtlCol="0">
            <a:spAutoFit/>
          </a:bodyPr>
          <a:lstStyle/>
          <a:p>
            <a:r>
              <a:rPr lang="en-US" sz="2000" b="1" u="sng" dirty="0">
                <a:solidFill>
                  <a:srgbClr val="C00000"/>
                </a:solidFill>
              </a:rPr>
              <a:t>Key Values </a:t>
            </a:r>
          </a:p>
          <a:p>
            <a:pPr algn="ctr"/>
            <a:r>
              <a:rPr lang="en-US" sz="2000" b="1" dirty="0">
                <a:solidFill>
                  <a:srgbClr val="C00000"/>
                </a:solidFill>
              </a:rPr>
              <a:t>STEWARDSHIP</a:t>
            </a:r>
          </a:p>
          <a:p>
            <a:pPr algn="ctr"/>
            <a:endParaRPr lang="en-US" sz="600" b="1" dirty="0">
              <a:solidFill>
                <a:srgbClr val="C00000"/>
              </a:solidFill>
            </a:endParaRPr>
          </a:p>
          <a:p>
            <a:pPr marL="285750" indent="-285750">
              <a:buFont typeface="Arial" panose="020B0604020202020204" pitchFamily="34" charset="0"/>
              <a:buChar char="•"/>
            </a:pPr>
            <a:r>
              <a:rPr lang="en-US" sz="2000" b="1" dirty="0">
                <a:solidFill>
                  <a:srgbClr val="C00000"/>
                </a:solidFill>
              </a:rPr>
              <a:t>Responsibility</a:t>
            </a:r>
          </a:p>
          <a:p>
            <a:pPr marL="285750" indent="-285750">
              <a:buFont typeface="Arial" panose="020B0604020202020204" pitchFamily="34" charset="0"/>
              <a:buChar char="•"/>
            </a:pPr>
            <a:r>
              <a:rPr lang="en-US" sz="2000" b="1" dirty="0">
                <a:solidFill>
                  <a:srgbClr val="C00000"/>
                </a:solidFill>
              </a:rPr>
              <a:t>Accountability</a:t>
            </a:r>
          </a:p>
          <a:p>
            <a:pPr marL="285750" indent="-285750">
              <a:buFont typeface="Arial" panose="020B0604020202020204" pitchFamily="34" charset="0"/>
              <a:buChar char="•"/>
            </a:pPr>
            <a:r>
              <a:rPr lang="en-US" sz="2000" b="1" dirty="0">
                <a:solidFill>
                  <a:srgbClr val="C00000"/>
                </a:solidFill>
              </a:rPr>
              <a:t>Continuous Improvement</a:t>
            </a:r>
          </a:p>
          <a:p>
            <a:endParaRPr lang="en-US" sz="2000" b="1" dirty="0"/>
          </a:p>
          <a:p>
            <a:endParaRPr lang="en-US" sz="2000" b="1" dirty="0"/>
          </a:p>
        </p:txBody>
      </p:sp>
      <p:sp>
        <p:nvSpPr>
          <p:cNvPr id="33" name="TextBox 32">
            <a:extLst>
              <a:ext uri="{FF2B5EF4-FFF2-40B4-BE49-F238E27FC236}">
                <a16:creationId xmlns:a16="http://schemas.microsoft.com/office/drawing/2014/main" id="{862CA196-2985-D2F1-FCF2-3A7151416F6A}"/>
              </a:ext>
            </a:extLst>
          </p:cNvPr>
          <p:cNvSpPr txBox="1"/>
          <p:nvPr/>
        </p:nvSpPr>
        <p:spPr>
          <a:xfrm>
            <a:off x="154199" y="1194295"/>
            <a:ext cx="8870055" cy="338554"/>
          </a:xfrm>
          <a:prstGeom prst="rect">
            <a:avLst/>
          </a:prstGeom>
          <a:noFill/>
        </p:spPr>
        <p:txBody>
          <a:bodyPr wrap="square">
            <a:spAutoFit/>
          </a:bodyPr>
          <a:lstStyle/>
          <a:p>
            <a:pPr marL="285750" indent="-285750">
              <a:buFont typeface="Arial" panose="020B0604020202020204" pitchFamily="34" charset="0"/>
              <a:buChar char="•"/>
            </a:pPr>
            <a:r>
              <a:rPr lang="en-US" sz="1600" b="1" dirty="0">
                <a:solidFill>
                  <a:srgbClr val="C00000"/>
                </a:solidFill>
              </a:rPr>
              <a:t>Mature servant-leaders must be willing to be examined by leaders, peers, and team members</a:t>
            </a:r>
          </a:p>
        </p:txBody>
      </p:sp>
      <p:sp>
        <p:nvSpPr>
          <p:cNvPr id="47" name="TextBox 46">
            <a:extLst>
              <a:ext uri="{FF2B5EF4-FFF2-40B4-BE49-F238E27FC236}">
                <a16:creationId xmlns:a16="http://schemas.microsoft.com/office/drawing/2014/main" id="{7F09EAA0-DE08-9BA2-7C94-09F4EA497224}"/>
              </a:ext>
            </a:extLst>
          </p:cNvPr>
          <p:cNvSpPr txBox="1"/>
          <p:nvPr/>
        </p:nvSpPr>
        <p:spPr>
          <a:xfrm>
            <a:off x="453657" y="4639098"/>
            <a:ext cx="2644358" cy="954107"/>
          </a:xfrm>
          <a:prstGeom prst="rect">
            <a:avLst/>
          </a:prstGeom>
          <a:noFill/>
        </p:spPr>
        <p:txBody>
          <a:bodyPr wrap="square">
            <a:spAutoFit/>
          </a:bodyPr>
          <a:lstStyle/>
          <a:p>
            <a:pPr algn="just"/>
            <a:r>
              <a:rPr lang="en-US" sz="1400" b="1" dirty="0"/>
              <a:t>1 Corinthians 4:1 - </a:t>
            </a:r>
            <a:r>
              <a:rPr lang="en-US" sz="1400" dirty="0"/>
              <a:t>Let a man so account of us, as of the ministers of Christ, and stewards of the mysteries of God. (VV1-6)</a:t>
            </a:r>
          </a:p>
        </p:txBody>
      </p:sp>
      <p:sp>
        <p:nvSpPr>
          <p:cNvPr id="7" name="TextBox 6">
            <a:extLst>
              <a:ext uri="{FF2B5EF4-FFF2-40B4-BE49-F238E27FC236}">
                <a16:creationId xmlns:a16="http://schemas.microsoft.com/office/drawing/2014/main" id="{8F52B1C7-62D0-6E62-8029-F5AEC1E7941E}"/>
              </a:ext>
            </a:extLst>
          </p:cNvPr>
          <p:cNvSpPr txBox="1"/>
          <p:nvPr/>
        </p:nvSpPr>
        <p:spPr>
          <a:xfrm>
            <a:off x="2220992" y="3953110"/>
            <a:ext cx="1479251" cy="461665"/>
          </a:xfrm>
          <a:prstGeom prst="rect">
            <a:avLst/>
          </a:prstGeom>
          <a:noFill/>
        </p:spPr>
        <p:txBody>
          <a:bodyPr wrap="none" rtlCol="0">
            <a:spAutoFit/>
          </a:bodyPr>
          <a:lstStyle/>
          <a:p>
            <a:r>
              <a:rPr lang="en-US" sz="2400" dirty="0">
                <a:solidFill>
                  <a:schemeClr val="tx1">
                    <a:lumMod val="95000"/>
                    <a:lumOff val="5000"/>
                  </a:schemeClr>
                </a:solidFill>
              </a:rPr>
              <a:t>The World</a:t>
            </a:r>
          </a:p>
        </p:txBody>
      </p:sp>
      <p:grpSp>
        <p:nvGrpSpPr>
          <p:cNvPr id="10" name="Group 9">
            <a:extLst>
              <a:ext uri="{FF2B5EF4-FFF2-40B4-BE49-F238E27FC236}">
                <a16:creationId xmlns:a16="http://schemas.microsoft.com/office/drawing/2014/main" id="{825101E4-4E09-614A-4E3E-DA6303241CE3}"/>
              </a:ext>
            </a:extLst>
          </p:cNvPr>
          <p:cNvGrpSpPr/>
          <p:nvPr/>
        </p:nvGrpSpPr>
        <p:grpSpPr>
          <a:xfrm>
            <a:off x="3215779" y="1532849"/>
            <a:ext cx="5072042" cy="4458256"/>
            <a:chOff x="2408712" y="2015696"/>
            <a:chExt cx="5072042" cy="4458256"/>
          </a:xfrm>
        </p:grpSpPr>
        <p:sp>
          <p:nvSpPr>
            <p:cNvPr id="6" name="Oval 5">
              <a:extLst>
                <a:ext uri="{FF2B5EF4-FFF2-40B4-BE49-F238E27FC236}">
                  <a16:creationId xmlns:a16="http://schemas.microsoft.com/office/drawing/2014/main" id="{B4ED3B80-7DD2-9C76-33BA-72E618E60BDC}"/>
                </a:ext>
              </a:extLst>
            </p:cNvPr>
            <p:cNvSpPr/>
            <p:nvPr/>
          </p:nvSpPr>
          <p:spPr>
            <a:xfrm>
              <a:off x="2408712" y="2015696"/>
              <a:ext cx="5072042" cy="4458256"/>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6F6D36E9-BAB2-EE7D-37E4-D33F29DE6478}"/>
                </a:ext>
              </a:extLst>
            </p:cNvPr>
            <p:cNvGrpSpPr/>
            <p:nvPr/>
          </p:nvGrpSpPr>
          <p:grpSpPr>
            <a:xfrm>
              <a:off x="2786399" y="2489696"/>
              <a:ext cx="4247647" cy="3628237"/>
              <a:chOff x="1576571" y="1100014"/>
              <a:chExt cx="5895068" cy="5001588"/>
            </a:xfrm>
          </p:grpSpPr>
          <p:sp>
            <p:nvSpPr>
              <p:cNvPr id="24" name="Oval 23">
                <a:extLst>
                  <a:ext uri="{FF2B5EF4-FFF2-40B4-BE49-F238E27FC236}">
                    <a16:creationId xmlns:a16="http://schemas.microsoft.com/office/drawing/2014/main" id="{5EAF7BB4-4D45-2620-9EDD-5A1831A8A392}"/>
                  </a:ext>
                </a:extLst>
              </p:cNvPr>
              <p:cNvSpPr/>
              <p:nvPr/>
            </p:nvSpPr>
            <p:spPr>
              <a:xfrm>
                <a:off x="1623289" y="1100014"/>
                <a:ext cx="5848350" cy="5001588"/>
              </a:xfrm>
              <a:prstGeom prst="ellipse">
                <a:avLst/>
              </a:prstGeom>
              <a:solidFill>
                <a:schemeClr val="bg2">
                  <a:alpha val="42122"/>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Quad Arrow 24">
                <a:extLst>
                  <a:ext uri="{FF2B5EF4-FFF2-40B4-BE49-F238E27FC236}">
                    <a16:creationId xmlns:a16="http://schemas.microsoft.com/office/drawing/2014/main" id="{3A2BFBEF-50DE-5D6B-4ABD-9F270009A914}"/>
                  </a:ext>
                </a:extLst>
              </p:cNvPr>
              <p:cNvSpPr/>
              <p:nvPr/>
            </p:nvSpPr>
            <p:spPr>
              <a:xfrm>
                <a:off x="1576571" y="2199098"/>
                <a:ext cx="5848350" cy="2946345"/>
              </a:xfrm>
              <a:prstGeom prst="quadArrow">
                <a:avLst/>
              </a:prstGeom>
              <a:solidFill>
                <a:schemeClr val="bg1"/>
              </a:solid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26" name="TextBox 25">
                <a:extLst>
                  <a:ext uri="{FF2B5EF4-FFF2-40B4-BE49-F238E27FC236}">
                    <a16:creationId xmlns:a16="http://schemas.microsoft.com/office/drawing/2014/main" id="{75DB7F5E-2414-4387-EE9D-DC78E9036EE0}"/>
                  </a:ext>
                </a:extLst>
              </p:cNvPr>
              <p:cNvSpPr txBox="1"/>
              <p:nvPr/>
            </p:nvSpPr>
            <p:spPr>
              <a:xfrm>
                <a:off x="3664306" y="1740195"/>
                <a:ext cx="1672878" cy="509131"/>
              </a:xfrm>
              <a:prstGeom prst="rect">
                <a:avLst/>
              </a:prstGeom>
              <a:noFill/>
            </p:spPr>
            <p:txBody>
              <a:bodyPr wrap="none" rtlCol="0">
                <a:spAutoFit/>
              </a:bodyPr>
              <a:lstStyle/>
              <a:p>
                <a:r>
                  <a:rPr lang="en-US" dirty="0">
                    <a:solidFill>
                      <a:srgbClr val="C00000"/>
                    </a:solidFill>
                  </a:rPr>
                  <a:t>Leadership</a:t>
                </a:r>
              </a:p>
            </p:txBody>
          </p:sp>
          <p:sp>
            <p:nvSpPr>
              <p:cNvPr id="27" name="TextBox 26">
                <a:extLst>
                  <a:ext uri="{FF2B5EF4-FFF2-40B4-BE49-F238E27FC236}">
                    <a16:creationId xmlns:a16="http://schemas.microsoft.com/office/drawing/2014/main" id="{F0A2BF1D-43C7-AF1C-115F-CA574F9B57B5}"/>
                  </a:ext>
                </a:extLst>
              </p:cNvPr>
              <p:cNvSpPr txBox="1"/>
              <p:nvPr/>
            </p:nvSpPr>
            <p:spPr>
              <a:xfrm>
                <a:off x="4029766" y="5195781"/>
                <a:ext cx="957016" cy="509131"/>
              </a:xfrm>
              <a:prstGeom prst="rect">
                <a:avLst/>
              </a:prstGeom>
              <a:noFill/>
            </p:spPr>
            <p:txBody>
              <a:bodyPr wrap="none" rtlCol="0">
                <a:spAutoFit/>
              </a:bodyPr>
              <a:lstStyle/>
              <a:p>
                <a:r>
                  <a:rPr lang="en-US" dirty="0">
                    <a:solidFill>
                      <a:srgbClr val="C00000"/>
                    </a:solidFill>
                  </a:rPr>
                  <a:t>Team</a:t>
                </a:r>
              </a:p>
            </p:txBody>
          </p:sp>
          <p:sp>
            <p:nvSpPr>
              <p:cNvPr id="28" name="TextBox 27">
                <a:extLst>
                  <a:ext uri="{FF2B5EF4-FFF2-40B4-BE49-F238E27FC236}">
                    <a16:creationId xmlns:a16="http://schemas.microsoft.com/office/drawing/2014/main" id="{E3AA13BD-DC6C-345A-45AF-384C46FD89CC}"/>
                  </a:ext>
                </a:extLst>
              </p:cNvPr>
              <p:cNvSpPr txBox="1"/>
              <p:nvPr/>
            </p:nvSpPr>
            <p:spPr>
              <a:xfrm>
                <a:off x="5375932" y="3377430"/>
                <a:ext cx="969011" cy="509131"/>
              </a:xfrm>
              <a:prstGeom prst="rect">
                <a:avLst/>
              </a:prstGeom>
              <a:noFill/>
            </p:spPr>
            <p:txBody>
              <a:bodyPr wrap="none" rtlCol="0">
                <a:spAutoFit/>
              </a:bodyPr>
              <a:lstStyle/>
              <a:p>
                <a:r>
                  <a:rPr lang="en-US" dirty="0">
                    <a:solidFill>
                      <a:srgbClr val="C00000"/>
                    </a:solidFill>
                  </a:rPr>
                  <a:t>Peers</a:t>
                </a:r>
              </a:p>
            </p:txBody>
          </p:sp>
          <p:sp>
            <p:nvSpPr>
              <p:cNvPr id="29" name="Oval 28">
                <a:extLst>
                  <a:ext uri="{FF2B5EF4-FFF2-40B4-BE49-F238E27FC236}">
                    <a16:creationId xmlns:a16="http://schemas.microsoft.com/office/drawing/2014/main" id="{55F9D501-FCD1-B1D3-8FA1-CA35105D027E}"/>
                  </a:ext>
                </a:extLst>
              </p:cNvPr>
              <p:cNvSpPr/>
              <p:nvPr/>
            </p:nvSpPr>
            <p:spPr>
              <a:xfrm>
                <a:off x="4100512" y="3329429"/>
                <a:ext cx="942975" cy="755491"/>
              </a:xfrm>
              <a:prstGeom prst="ellipse">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rPr>
                  <a:t>Me!</a:t>
                </a:r>
              </a:p>
            </p:txBody>
          </p:sp>
          <p:sp>
            <p:nvSpPr>
              <p:cNvPr id="31" name="TextBox 30">
                <a:extLst>
                  <a:ext uri="{FF2B5EF4-FFF2-40B4-BE49-F238E27FC236}">
                    <a16:creationId xmlns:a16="http://schemas.microsoft.com/office/drawing/2014/main" id="{F405ACE0-297D-1D51-4601-67970E9D50B5}"/>
                  </a:ext>
                </a:extLst>
              </p:cNvPr>
              <p:cNvSpPr txBox="1"/>
              <p:nvPr/>
            </p:nvSpPr>
            <p:spPr>
              <a:xfrm>
                <a:off x="5206815" y="1800415"/>
                <a:ext cx="1295400" cy="1145544"/>
              </a:xfrm>
              <a:prstGeom prst="rect">
                <a:avLst/>
              </a:prstGeom>
              <a:noFill/>
            </p:spPr>
            <p:txBody>
              <a:bodyPr wrap="square" rtlCol="0">
                <a:spAutoFit/>
              </a:bodyPr>
              <a:lstStyle/>
              <a:p>
                <a:r>
                  <a:rPr lang="en-US" sz="1200" b="1" dirty="0"/>
                  <a:t>Vision</a:t>
                </a:r>
              </a:p>
              <a:p>
                <a:r>
                  <a:rPr lang="en-US" sz="1200" b="1" dirty="0"/>
                  <a:t>Direction</a:t>
                </a:r>
              </a:p>
              <a:p>
                <a:r>
                  <a:rPr lang="en-US" sz="1200" b="1" dirty="0"/>
                  <a:t>Support</a:t>
                </a:r>
              </a:p>
              <a:p>
                <a:r>
                  <a:rPr lang="en-US" sz="1200" b="1" dirty="0"/>
                  <a:t>Trust</a:t>
                </a:r>
              </a:p>
            </p:txBody>
          </p:sp>
          <p:sp>
            <p:nvSpPr>
              <p:cNvPr id="32" name="TextBox 31">
                <a:extLst>
                  <a:ext uri="{FF2B5EF4-FFF2-40B4-BE49-F238E27FC236}">
                    <a16:creationId xmlns:a16="http://schemas.microsoft.com/office/drawing/2014/main" id="{19F742E2-93B0-21E2-E798-7401A1586E27}"/>
                  </a:ext>
                </a:extLst>
              </p:cNvPr>
              <p:cNvSpPr txBox="1"/>
              <p:nvPr/>
            </p:nvSpPr>
            <p:spPr>
              <a:xfrm>
                <a:off x="3151489" y="4688512"/>
                <a:ext cx="1590749" cy="1294041"/>
              </a:xfrm>
              <a:prstGeom prst="rect">
                <a:avLst/>
              </a:prstGeom>
              <a:noFill/>
            </p:spPr>
            <p:txBody>
              <a:bodyPr wrap="square" rtlCol="0">
                <a:spAutoFit/>
              </a:bodyPr>
              <a:lstStyle/>
              <a:p>
                <a:r>
                  <a:rPr lang="en-US" sz="1100" b="1" dirty="0"/>
                  <a:t>Commitment</a:t>
                </a:r>
              </a:p>
              <a:p>
                <a:r>
                  <a:rPr lang="en-US" sz="1100" b="1" dirty="0"/>
                  <a:t>Cooperation</a:t>
                </a:r>
              </a:p>
              <a:p>
                <a:r>
                  <a:rPr lang="en-US" sz="1100" b="1" dirty="0"/>
                  <a:t>Co-Labor</a:t>
                </a:r>
              </a:p>
              <a:p>
                <a:r>
                  <a:rPr lang="en-US" sz="1100" b="1" dirty="0"/>
                  <a:t>Trust</a:t>
                </a:r>
              </a:p>
              <a:p>
                <a:endParaRPr lang="en-US" sz="1100" b="1" dirty="0"/>
              </a:p>
            </p:txBody>
          </p:sp>
        </p:grpSp>
        <p:sp>
          <p:nvSpPr>
            <p:cNvPr id="5" name="Left Arrow 4">
              <a:extLst>
                <a:ext uri="{FF2B5EF4-FFF2-40B4-BE49-F238E27FC236}">
                  <a16:creationId xmlns:a16="http://schemas.microsoft.com/office/drawing/2014/main" id="{0CCAE79C-8001-8D43-83AA-8E666B3B10AB}"/>
                </a:ext>
              </a:extLst>
            </p:cNvPr>
            <p:cNvSpPr/>
            <p:nvPr/>
          </p:nvSpPr>
          <p:spPr>
            <a:xfrm>
              <a:off x="2918664" y="4141773"/>
              <a:ext cx="1635366" cy="428958"/>
            </a:xfrm>
            <a:prstGeom prst="leftArrow">
              <a:avLst/>
            </a:prstGeom>
            <a:solidFill>
              <a:srgbClr val="92D050">
                <a:alpha val="4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3124B504-D27C-B08C-A672-E48A6FDB4775}"/>
                </a:ext>
              </a:extLst>
            </p:cNvPr>
            <p:cNvSpPr txBox="1"/>
            <p:nvPr/>
          </p:nvSpPr>
          <p:spPr>
            <a:xfrm>
              <a:off x="3152693" y="4157162"/>
              <a:ext cx="1167307" cy="338554"/>
            </a:xfrm>
            <a:prstGeom prst="rect">
              <a:avLst/>
            </a:prstGeom>
            <a:noFill/>
          </p:spPr>
          <p:txBody>
            <a:bodyPr wrap="none" rtlCol="0">
              <a:spAutoFit/>
            </a:bodyPr>
            <a:lstStyle/>
            <a:p>
              <a:r>
                <a:rPr lang="en-US" sz="1600" dirty="0">
                  <a:solidFill>
                    <a:srgbClr val="C00000"/>
                  </a:solidFill>
                </a:rPr>
                <a:t>The Church</a:t>
              </a:r>
            </a:p>
          </p:txBody>
        </p:sp>
        <p:sp>
          <p:nvSpPr>
            <p:cNvPr id="17" name="TextBox 16">
              <a:extLst>
                <a:ext uri="{FF2B5EF4-FFF2-40B4-BE49-F238E27FC236}">
                  <a16:creationId xmlns:a16="http://schemas.microsoft.com/office/drawing/2014/main" id="{E3664A5C-B1AC-0F38-71C1-94BE1EA2C253}"/>
                </a:ext>
              </a:extLst>
            </p:cNvPr>
            <p:cNvSpPr txBox="1"/>
            <p:nvPr/>
          </p:nvSpPr>
          <p:spPr>
            <a:xfrm>
              <a:off x="5221140" y="4355654"/>
              <a:ext cx="1295400" cy="830997"/>
            </a:xfrm>
            <a:prstGeom prst="rect">
              <a:avLst/>
            </a:prstGeom>
            <a:noFill/>
          </p:spPr>
          <p:txBody>
            <a:bodyPr wrap="square" rtlCol="0">
              <a:spAutoFit/>
            </a:bodyPr>
            <a:lstStyle/>
            <a:p>
              <a:pPr algn="r"/>
              <a:r>
                <a:rPr lang="en-US" sz="1200" b="1" dirty="0"/>
                <a:t>Cover</a:t>
              </a:r>
            </a:p>
            <a:p>
              <a:pPr algn="r"/>
              <a:r>
                <a:rPr lang="en-US" sz="1200" b="1" dirty="0"/>
                <a:t>Support</a:t>
              </a:r>
            </a:p>
            <a:p>
              <a:pPr algn="r"/>
              <a:r>
                <a:rPr lang="en-US" sz="1200" b="1" dirty="0"/>
                <a:t>Correct</a:t>
              </a:r>
            </a:p>
            <a:p>
              <a:pPr algn="r"/>
              <a:r>
                <a:rPr lang="en-US" sz="1200" b="1" dirty="0"/>
                <a:t>Trust</a:t>
              </a:r>
            </a:p>
          </p:txBody>
        </p:sp>
        <p:sp>
          <p:nvSpPr>
            <p:cNvPr id="8" name="TextBox 7">
              <a:extLst>
                <a:ext uri="{FF2B5EF4-FFF2-40B4-BE49-F238E27FC236}">
                  <a16:creationId xmlns:a16="http://schemas.microsoft.com/office/drawing/2014/main" id="{89872D22-6228-DC5B-223C-28688EB09719}"/>
                </a:ext>
              </a:extLst>
            </p:cNvPr>
            <p:cNvSpPr txBox="1"/>
            <p:nvPr/>
          </p:nvSpPr>
          <p:spPr>
            <a:xfrm>
              <a:off x="4113370" y="2068030"/>
              <a:ext cx="1627369" cy="369332"/>
            </a:xfrm>
            <a:prstGeom prst="rect">
              <a:avLst/>
            </a:prstGeom>
            <a:noFill/>
          </p:spPr>
          <p:txBody>
            <a:bodyPr wrap="none" rtlCol="0">
              <a:spAutoFit/>
            </a:bodyPr>
            <a:lstStyle/>
            <a:p>
              <a:r>
                <a:rPr lang="en-US" b="1" dirty="0">
                  <a:solidFill>
                    <a:srgbClr val="C00000"/>
                  </a:solidFill>
                </a:rPr>
                <a:t>Spirit of Christ</a:t>
              </a:r>
            </a:p>
          </p:txBody>
        </p:sp>
        <p:sp>
          <p:nvSpPr>
            <p:cNvPr id="9" name="TextBox 8">
              <a:extLst>
                <a:ext uri="{FF2B5EF4-FFF2-40B4-BE49-F238E27FC236}">
                  <a16:creationId xmlns:a16="http://schemas.microsoft.com/office/drawing/2014/main" id="{D53FC2A6-C812-4F49-3FB6-9F865173F165}"/>
                </a:ext>
              </a:extLst>
            </p:cNvPr>
            <p:cNvSpPr txBox="1"/>
            <p:nvPr/>
          </p:nvSpPr>
          <p:spPr>
            <a:xfrm>
              <a:off x="4197356" y="6103940"/>
              <a:ext cx="1424364" cy="369332"/>
            </a:xfrm>
            <a:prstGeom prst="rect">
              <a:avLst/>
            </a:prstGeom>
            <a:noFill/>
          </p:spPr>
          <p:txBody>
            <a:bodyPr wrap="none" rtlCol="0">
              <a:spAutoFit/>
            </a:bodyPr>
            <a:lstStyle/>
            <a:p>
              <a:r>
                <a:rPr lang="en-US" b="1" dirty="0">
                  <a:solidFill>
                    <a:srgbClr val="C00000"/>
                  </a:solidFill>
                </a:rPr>
                <a:t>Word of God</a:t>
              </a:r>
            </a:p>
          </p:txBody>
        </p:sp>
      </p:grpSp>
      <p:sp>
        <p:nvSpPr>
          <p:cNvPr id="13" name="TextBox 12">
            <a:extLst>
              <a:ext uri="{FF2B5EF4-FFF2-40B4-BE49-F238E27FC236}">
                <a16:creationId xmlns:a16="http://schemas.microsoft.com/office/drawing/2014/main" id="{4652A650-14E3-89D2-574D-7BAF15D9BC88}"/>
              </a:ext>
            </a:extLst>
          </p:cNvPr>
          <p:cNvSpPr txBox="1"/>
          <p:nvPr/>
        </p:nvSpPr>
        <p:spPr>
          <a:xfrm>
            <a:off x="360717" y="6157208"/>
            <a:ext cx="8739103" cy="338554"/>
          </a:xfrm>
          <a:prstGeom prst="rect">
            <a:avLst/>
          </a:prstGeom>
          <a:noFill/>
        </p:spPr>
        <p:txBody>
          <a:bodyPr wrap="square">
            <a:spAutoFit/>
          </a:bodyPr>
          <a:lstStyle/>
          <a:p>
            <a:pPr algn="ctr"/>
            <a:r>
              <a:rPr lang="en-US" sz="1600" dirty="0">
                <a:solidFill>
                  <a:srgbClr val="C00000"/>
                </a:solidFill>
              </a:rPr>
              <a:t>360°-Key Value – Stewardship: Responsibility, Accountability, Continuous  Improvement</a:t>
            </a:r>
          </a:p>
        </p:txBody>
      </p:sp>
      <p:sp>
        <p:nvSpPr>
          <p:cNvPr id="14" name="Title 1">
            <a:extLst>
              <a:ext uri="{FF2B5EF4-FFF2-40B4-BE49-F238E27FC236}">
                <a16:creationId xmlns:a16="http://schemas.microsoft.com/office/drawing/2014/main" id="{021C37A3-5DD9-0B51-C93A-D230E13A0A17}"/>
              </a:ext>
            </a:extLst>
          </p:cNvPr>
          <p:cNvSpPr txBox="1">
            <a:spLocks/>
          </p:cNvSpPr>
          <p:nvPr/>
        </p:nvSpPr>
        <p:spPr>
          <a:xfrm>
            <a:off x="350154" y="242177"/>
            <a:ext cx="86868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dirty="0">
                <a:solidFill>
                  <a:srgbClr val="C00000"/>
                </a:solidFill>
              </a:rPr>
              <a:t>Leadership 360° Model</a:t>
            </a:r>
          </a:p>
        </p:txBody>
      </p:sp>
    </p:spTree>
    <p:extLst>
      <p:ext uri="{BB962C8B-B14F-4D97-AF65-F5344CB8AC3E}">
        <p14:creationId xmlns:p14="http://schemas.microsoft.com/office/powerpoint/2010/main" val="220699103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686800" cy="338554"/>
          </a:xfrm>
        </p:spPr>
        <p:txBody>
          <a:bodyPr>
            <a:normAutofit fontScale="90000"/>
          </a:bodyPr>
          <a:lstStyle/>
          <a:p>
            <a:r>
              <a:rPr lang="en-US" dirty="0">
                <a:solidFill>
                  <a:schemeClr val="bg2">
                    <a:lumMod val="50000"/>
                  </a:schemeClr>
                </a:solidFill>
              </a:rPr>
              <a:t>Today’s Challenge</a:t>
            </a:r>
          </a:p>
        </p:txBody>
      </p:sp>
      <p:sp>
        <p:nvSpPr>
          <p:cNvPr id="6" name="Content Placeholder 2"/>
          <p:cNvSpPr>
            <a:spLocks noGrp="1"/>
          </p:cNvSpPr>
          <p:nvPr>
            <p:ph idx="1"/>
          </p:nvPr>
        </p:nvSpPr>
        <p:spPr>
          <a:xfrm>
            <a:off x="685800" y="1981200"/>
            <a:ext cx="8458200" cy="4492752"/>
          </a:xfrm>
        </p:spPr>
        <p:txBody>
          <a:bodyPr>
            <a:normAutofit fontScale="62500" lnSpcReduction="20000"/>
          </a:bodyPr>
          <a:lstStyle/>
          <a:p>
            <a:pPr>
              <a:buNone/>
            </a:pPr>
            <a:r>
              <a:rPr lang="en-US" u="sng" dirty="0">
                <a:solidFill>
                  <a:srgbClr val="C00000"/>
                </a:solidFill>
                <a:latin typeface="+mj-lt"/>
              </a:rPr>
              <a:t>Account</a:t>
            </a:r>
            <a:r>
              <a:rPr lang="en-US" dirty="0">
                <a:solidFill>
                  <a:srgbClr val="C00000"/>
                </a:solidFill>
                <a:latin typeface="+mj-lt"/>
              </a:rPr>
              <a:t> Defined:</a:t>
            </a:r>
          </a:p>
          <a:p>
            <a:pPr algn="l">
              <a:buFont typeface="+mj-lt"/>
              <a:buAutoNum type="arabicPeriod"/>
            </a:pPr>
            <a:r>
              <a:rPr lang="en-US" b="1" i="0" u="none" strike="noStrike" dirty="0">
                <a:solidFill>
                  <a:srgbClr val="000000"/>
                </a:solidFill>
                <a:effectLst/>
                <a:latin typeface="Lato" panose="020F0502020204030203" pitchFamily="34" charset="0"/>
              </a:rPr>
              <a:t>to reckon, count, compute, calculate, count over</a:t>
            </a:r>
          </a:p>
          <a:p>
            <a:pPr marL="742950" lvl="1" indent="-285750" algn="l">
              <a:buFont typeface="+mj-lt"/>
              <a:buAutoNum type="arabicPeriod"/>
            </a:pPr>
            <a:r>
              <a:rPr lang="en-US" b="0" i="0" u="none" strike="noStrike" dirty="0">
                <a:solidFill>
                  <a:srgbClr val="000000"/>
                </a:solidFill>
                <a:effectLst/>
                <a:latin typeface="Lato" panose="020F0502020204030203" pitchFamily="34" charset="0"/>
              </a:rPr>
              <a:t>to take into account, to make an account of</a:t>
            </a:r>
          </a:p>
          <a:p>
            <a:pPr marL="1143000" lvl="2" indent="-228600" algn="l">
              <a:buFont typeface="+mj-lt"/>
              <a:buAutoNum type="arabicPeriod"/>
            </a:pPr>
            <a:r>
              <a:rPr lang="en-US" b="0" i="0" u="none" strike="noStrike" dirty="0">
                <a:solidFill>
                  <a:srgbClr val="000000"/>
                </a:solidFill>
                <a:effectLst/>
                <a:latin typeface="Lato" panose="020F0502020204030203" pitchFamily="34" charset="0"/>
              </a:rPr>
              <a:t>metaph. to pass to one's account, to impute</a:t>
            </a:r>
          </a:p>
          <a:p>
            <a:pPr marL="1143000" lvl="2" indent="-228600" algn="l">
              <a:buFont typeface="+mj-lt"/>
              <a:buAutoNum type="arabicPeriod"/>
            </a:pPr>
            <a:r>
              <a:rPr lang="en-US" b="0" i="0" u="none" strike="noStrike" dirty="0">
                <a:solidFill>
                  <a:srgbClr val="000000"/>
                </a:solidFill>
                <a:effectLst/>
                <a:latin typeface="Lato" panose="020F0502020204030203" pitchFamily="34" charset="0"/>
              </a:rPr>
              <a:t>a thing is reckoned as or to be something, i.e. as availing for or equivalent to something, as having the like force and weight</a:t>
            </a:r>
          </a:p>
          <a:p>
            <a:pPr marL="742950" lvl="1" indent="-285750" algn="l">
              <a:buFont typeface="+mj-lt"/>
              <a:buAutoNum type="arabicPeriod"/>
            </a:pPr>
            <a:r>
              <a:rPr lang="en-US" b="1" i="0" u="none" strike="noStrike" dirty="0">
                <a:solidFill>
                  <a:srgbClr val="000000"/>
                </a:solidFill>
                <a:effectLst/>
                <a:latin typeface="Lato" panose="020F0502020204030203" pitchFamily="34" charset="0"/>
              </a:rPr>
              <a:t>to number among, reckon with</a:t>
            </a:r>
          </a:p>
          <a:p>
            <a:pPr marL="742950" lvl="1" indent="-285750" algn="l">
              <a:buFont typeface="+mj-lt"/>
              <a:buAutoNum type="arabicPeriod"/>
            </a:pPr>
            <a:r>
              <a:rPr lang="en-US" b="1" i="0" u="none" strike="noStrike" dirty="0">
                <a:solidFill>
                  <a:srgbClr val="000000"/>
                </a:solidFill>
                <a:effectLst/>
                <a:latin typeface="Lato" panose="020F0502020204030203" pitchFamily="34" charset="0"/>
              </a:rPr>
              <a:t>to reckon or account</a:t>
            </a:r>
          </a:p>
          <a:p>
            <a:pPr algn="l">
              <a:buFont typeface="+mj-lt"/>
              <a:buAutoNum type="arabicPeriod"/>
            </a:pPr>
            <a:r>
              <a:rPr lang="en-US" b="1" i="0" u="none" strike="noStrike" dirty="0">
                <a:solidFill>
                  <a:srgbClr val="000000"/>
                </a:solidFill>
                <a:effectLst/>
                <a:latin typeface="Lato" panose="020F0502020204030203" pitchFamily="34" charset="0"/>
              </a:rPr>
              <a:t>to reckon inward, count up or weigh the reasons, to deliberate</a:t>
            </a:r>
          </a:p>
          <a:p>
            <a:pPr algn="l">
              <a:buFont typeface="+mj-lt"/>
              <a:buAutoNum type="arabicPeriod"/>
            </a:pPr>
            <a:r>
              <a:rPr lang="en-US" b="1" i="0" u="none" strike="noStrike" dirty="0">
                <a:solidFill>
                  <a:srgbClr val="000000"/>
                </a:solidFill>
                <a:effectLst/>
                <a:latin typeface="Lato" panose="020F0502020204030203" pitchFamily="34" charset="0"/>
              </a:rPr>
              <a:t>by reckoning up all the reasons, to gather or infer</a:t>
            </a:r>
          </a:p>
          <a:p>
            <a:pPr marL="742950" lvl="1" indent="-285750" algn="l">
              <a:buFont typeface="+mj-lt"/>
              <a:buAutoNum type="arabicPeriod"/>
            </a:pPr>
            <a:r>
              <a:rPr lang="en-US" b="0" i="0" u="none" strike="noStrike" dirty="0">
                <a:solidFill>
                  <a:srgbClr val="000000"/>
                </a:solidFill>
                <a:effectLst/>
                <a:latin typeface="Lato" panose="020F0502020204030203" pitchFamily="34" charset="0"/>
              </a:rPr>
              <a:t>to consider, take into account, weigh, meditate on</a:t>
            </a:r>
          </a:p>
          <a:p>
            <a:pPr marL="742950" lvl="1" indent="-285750" algn="l">
              <a:buFont typeface="+mj-lt"/>
              <a:buAutoNum type="arabicPeriod"/>
            </a:pPr>
            <a:r>
              <a:rPr lang="en-US" b="0" i="0" u="none" strike="noStrike" dirty="0">
                <a:solidFill>
                  <a:srgbClr val="000000"/>
                </a:solidFill>
                <a:effectLst/>
                <a:latin typeface="Lato" panose="020F0502020204030203" pitchFamily="34" charset="0"/>
              </a:rPr>
              <a:t>to suppose, deem, judge</a:t>
            </a:r>
          </a:p>
          <a:p>
            <a:pPr marL="742950" lvl="1" indent="-285750" algn="l">
              <a:buFont typeface="+mj-lt"/>
              <a:buAutoNum type="arabicPeriod"/>
            </a:pPr>
            <a:r>
              <a:rPr lang="en-US" b="0" i="0" u="none" strike="noStrike" dirty="0">
                <a:solidFill>
                  <a:srgbClr val="000000"/>
                </a:solidFill>
                <a:effectLst/>
                <a:latin typeface="Lato" panose="020F0502020204030203" pitchFamily="34" charset="0"/>
              </a:rPr>
              <a:t>to determine, purpose, decide</a:t>
            </a:r>
          </a:p>
          <a:p>
            <a:r>
              <a:rPr lang="en-US" b="0" i="1" dirty="0">
                <a:solidFill>
                  <a:srgbClr val="C00000"/>
                </a:solidFill>
                <a:effectLst/>
                <a:latin typeface="Lato" panose="020F0502020204030203" pitchFamily="34" charset="0"/>
              </a:rPr>
              <a:t>This word deals with reality. If I "</a:t>
            </a:r>
            <a:r>
              <a:rPr lang="en-US" b="0" i="1" dirty="0" err="1">
                <a:solidFill>
                  <a:srgbClr val="C00000"/>
                </a:solidFill>
                <a:effectLst/>
                <a:latin typeface="Lato" panose="020F0502020204030203" pitchFamily="34" charset="0"/>
              </a:rPr>
              <a:t>logizomai</a:t>
            </a:r>
            <a:r>
              <a:rPr lang="en-US" b="0" i="1" dirty="0">
                <a:solidFill>
                  <a:srgbClr val="C00000"/>
                </a:solidFill>
                <a:effectLst/>
                <a:latin typeface="Lato" panose="020F0502020204030203" pitchFamily="34" charset="0"/>
              </a:rPr>
              <a:t>" or reckon that my bank book has in it, it has in it. Otherwise I am deceiving myself. This word refers to facts not suppositions.</a:t>
            </a:r>
            <a:endParaRPr lang="en-US" i="1" dirty="0">
              <a:solidFill>
                <a:srgbClr val="C00000"/>
              </a:solidFill>
            </a:endParaRPr>
          </a:p>
          <a:p>
            <a:pPr>
              <a:buFont typeface="Wingdings" pitchFamily="2" charset="2"/>
              <a:buChar char="ü"/>
            </a:pPr>
            <a:endParaRPr lang="en-US" i="1" dirty="0">
              <a:solidFill>
                <a:srgbClr val="C00000"/>
              </a:solidFill>
            </a:endParaRPr>
          </a:p>
          <a:p>
            <a:pPr>
              <a:buNone/>
            </a:pPr>
            <a:endParaRPr lang="en-US" dirty="0"/>
          </a:p>
        </p:txBody>
      </p:sp>
      <p:sp>
        <p:nvSpPr>
          <p:cNvPr id="3" name="Slide Number Placeholder 2"/>
          <p:cNvSpPr>
            <a:spLocks noGrp="1"/>
          </p:cNvSpPr>
          <p:nvPr>
            <p:ph type="sldNum" sz="quarter" idx="12"/>
          </p:nvPr>
        </p:nvSpPr>
        <p:spPr/>
        <p:txBody>
          <a:bodyPr/>
          <a:lstStyle/>
          <a:p>
            <a:fld id="{12B5688F-7ACC-4718-B10C-198726840C5D}" type="slidenum">
              <a:rPr lang="en-US" smtClean="0"/>
              <a:pPr/>
              <a:t>7</a:t>
            </a:fld>
            <a:endParaRPr lang="en-US"/>
          </a:p>
        </p:txBody>
      </p:sp>
      <p:sp>
        <p:nvSpPr>
          <p:cNvPr id="4" name="TextBox 3">
            <a:extLst>
              <a:ext uri="{FF2B5EF4-FFF2-40B4-BE49-F238E27FC236}">
                <a16:creationId xmlns:a16="http://schemas.microsoft.com/office/drawing/2014/main" id="{006DDFEF-ECA7-D8B2-F35E-42FBB0F7FE52}"/>
              </a:ext>
            </a:extLst>
          </p:cNvPr>
          <p:cNvSpPr txBox="1"/>
          <p:nvPr/>
        </p:nvSpPr>
        <p:spPr>
          <a:xfrm>
            <a:off x="239883" y="1594691"/>
            <a:ext cx="8289863" cy="338554"/>
          </a:xfrm>
          <a:prstGeom prst="rect">
            <a:avLst/>
          </a:prstGeom>
          <a:noFill/>
        </p:spPr>
        <p:txBody>
          <a:bodyPr wrap="square">
            <a:spAutoFit/>
          </a:bodyPr>
          <a:lstStyle/>
          <a:p>
            <a:pPr marL="285750" indent="-285750">
              <a:buFont typeface="Arial" panose="020B0604020202020204" pitchFamily="34" charset="0"/>
              <a:buChar char="•"/>
            </a:pPr>
            <a:r>
              <a:rPr lang="en-US" sz="1600" b="1" dirty="0">
                <a:solidFill>
                  <a:srgbClr val="C00000"/>
                </a:solidFill>
              </a:rPr>
              <a:t>Mature servant-leaders must be willing to give account of their work and ministry </a:t>
            </a:r>
          </a:p>
        </p:txBody>
      </p:sp>
    </p:spTree>
    <p:extLst>
      <p:ext uri="{BB962C8B-B14F-4D97-AF65-F5344CB8AC3E}">
        <p14:creationId xmlns:p14="http://schemas.microsoft.com/office/powerpoint/2010/main" val="132111266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515" y="844559"/>
            <a:ext cx="8686800" cy="838200"/>
          </a:xfrm>
        </p:spPr>
        <p:txBody>
          <a:bodyPr/>
          <a:lstStyle/>
          <a:p>
            <a:r>
              <a:rPr lang="en-US" dirty="0">
                <a:solidFill>
                  <a:schemeClr val="bg2">
                    <a:lumMod val="50000"/>
                  </a:schemeClr>
                </a:solidFill>
              </a:rPr>
              <a:t>Today’s Challenge</a:t>
            </a:r>
          </a:p>
        </p:txBody>
      </p:sp>
      <p:sp>
        <p:nvSpPr>
          <p:cNvPr id="6" name="Content Placeholder 2"/>
          <p:cNvSpPr>
            <a:spLocks noGrp="1"/>
          </p:cNvSpPr>
          <p:nvPr>
            <p:ph idx="1"/>
          </p:nvPr>
        </p:nvSpPr>
        <p:spPr>
          <a:xfrm>
            <a:off x="392430" y="1870853"/>
            <a:ext cx="8458200" cy="1962150"/>
          </a:xfrm>
        </p:spPr>
        <p:txBody>
          <a:bodyPr>
            <a:noAutofit/>
          </a:bodyPr>
          <a:lstStyle/>
          <a:p>
            <a:pPr>
              <a:spcBef>
                <a:spcPts val="0"/>
              </a:spcBef>
              <a:buNone/>
            </a:pPr>
            <a:r>
              <a:rPr lang="en-US" sz="1600" b="1" u="sng" dirty="0">
                <a:solidFill>
                  <a:srgbClr val="C00000"/>
                </a:solidFill>
                <a:latin typeface="+mj-lt"/>
              </a:rPr>
              <a:t>Judge </a:t>
            </a:r>
            <a:r>
              <a:rPr lang="en-US" sz="1600" b="1" dirty="0">
                <a:solidFill>
                  <a:srgbClr val="C00000"/>
                </a:solidFill>
                <a:latin typeface="+mj-lt"/>
              </a:rPr>
              <a:t>– (</a:t>
            </a:r>
            <a:r>
              <a:rPr lang="en-US" sz="1600" b="1" i="0" dirty="0" err="1">
                <a:solidFill>
                  <a:srgbClr val="C00000"/>
                </a:solidFill>
                <a:effectLst/>
                <a:latin typeface="Lato" panose="020F0502020204030203" pitchFamily="34" charset="0"/>
              </a:rPr>
              <a:t>anakrínō</a:t>
            </a:r>
            <a:r>
              <a:rPr lang="en-US" sz="1600" b="1" i="0" dirty="0">
                <a:solidFill>
                  <a:srgbClr val="C00000"/>
                </a:solidFill>
                <a:effectLst/>
                <a:latin typeface="Lato" panose="020F0502020204030203" pitchFamily="34" charset="0"/>
              </a:rPr>
              <a:t>.- I Corinthians 3</a:t>
            </a:r>
            <a:r>
              <a:rPr lang="en-US" sz="1600" b="1" dirty="0">
                <a:solidFill>
                  <a:srgbClr val="C00000"/>
                </a:solidFill>
                <a:latin typeface="+mj-lt"/>
              </a:rPr>
              <a:t> ) Defined: </a:t>
            </a:r>
          </a:p>
          <a:p>
            <a:pPr algn="l">
              <a:spcBef>
                <a:spcPts val="0"/>
              </a:spcBef>
              <a:buFont typeface="+mj-lt"/>
              <a:buAutoNum type="alphaLcPeriod"/>
            </a:pPr>
            <a:r>
              <a:rPr lang="en-US" sz="1600" b="1" i="0" dirty="0">
                <a:solidFill>
                  <a:srgbClr val="000000"/>
                </a:solidFill>
                <a:effectLst/>
                <a:latin typeface="Lato" panose="020F0502020204030203" pitchFamily="34" charset="0"/>
              </a:rPr>
              <a:t>examine or judge </a:t>
            </a:r>
            <a:r>
              <a:rPr lang="en-US" sz="1600" b="1" i="0" u="none" strike="noStrike" dirty="0">
                <a:solidFill>
                  <a:srgbClr val="000000"/>
                </a:solidFill>
                <a:effectLst/>
                <a:latin typeface="Lato" panose="020F0502020204030203" pitchFamily="34" charset="0"/>
              </a:rPr>
              <a:t>to investigate, examine, enquire into, scrutinize, sift, question</a:t>
            </a:r>
          </a:p>
          <a:p>
            <a:pPr marL="742950" lvl="1" indent="-285750" algn="l">
              <a:spcBef>
                <a:spcPts val="0"/>
              </a:spcBef>
              <a:buFont typeface="+mj-lt"/>
              <a:buAutoNum type="alphaLcPeriod"/>
            </a:pPr>
            <a:r>
              <a:rPr lang="en-US" sz="1600" b="0" i="0" u="none" strike="noStrike" dirty="0">
                <a:solidFill>
                  <a:srgbClr val="000000"/>
                </a:solidFill>
                <a:effectLst/>
                <a:latin typeface="Lato" panose="020F0502020204030203" pitchFamily="34" charset="0"/>
              </a:rPr>
              <a:t>specifically in a forensic sense of a judge to hold an investigation</a:t>
            </a:r>
          </a:p>
          <a:p>
            <a:pPr marL="742950" lvl="1" indent="-285750" algn="l">
              <a:spcBef>
                <a:spcPts val="0"/>
              </a:spcBef>
              <a:buFont typeface="+mj-lt"/>
              <a:buAutoNum type="alphaLcPeriod"/>
            </a:pPr>
            <a:r>
              <a:rPr lang="en-US" sz="1600" b="0" i="0" u="none" strike="noStrike" dirty="0">
                <a:solidFill>
                  <a:srgbClr val="000000"/>
                </a:solidFill>
                <a:effectLst/>
                <a:latin typeface="Lato" panose="020F0502020204030203" pitchFamily="34" charset="0"/>
              </a:rPr>
              <a:t>to interrogate, examine the accused or witnesses</a:t>
            </a:r>
          </a:p>
          <a:p>
            <a:pPr algn="l">
              <a:spcBef>
                <a:spcPts val="0"/>
              </a:spcBef>
              <a:buFont typeface="+mj-lt"/>
              <a:buAutoNum type="alphaLcPeriod"/>
            </a:pPr>
            <a:r>
              <a:rPr lang="en-US" sz="1600" b="0" i="0" u="none" strike="noStrike" dirty="0">
                <a:solidFill>
                  <a:srgbClr val="000000"/>
                </a:solidFill>
                <a:effectLst/>
                <a:latin typeface="Lato" panose="020F0502020204030203" pitchFamily="34" charset="0"/>
              </a:rPr>
              <a:t>to judge of, estimate, </a:t>
            </a:r>
            <a:r>
              <a:rPr lang="en-US" sz="1600" b="1" i="0" u="none" strike="noStrike" dirty="0">
                <a:solidFill>
                  <a:srgbClr val="000000"/>
                </a:solidFill>
                <a:effectLst/>
                <a:latin typeface="Lato" panose="020F0502020204030203" pitchFamily="34" charset="0"/>
              </a:rPr>
              <a:t>determine (the excellence or defects of any person or thing</a:t>
            </a:r>
            <a:endParaRPr lang="en-US" sz="1600" b="1" i="1" dirty="0"/>
          </a:p>
          <a:p>
            <a:pPr>
              <a:spcBef>
                <a:spcPts val="0"/>
              </a:spcBef>
              <a:buNone/>
            </a:pPr>
            <a:endParaRPr lang="en-US" sz="1600" dirty="0"/>
          </a:p>
        </p:txBody>
      </p:sp>
      <p:sp>
        <p:nvSpPr>
          <p:cNvPr id="3" name="Slide Number Placeholder 2"/>
          <p:cNvSpPr>
            <a:spLocks noGrp="1"/>
          </p:cNvSpPr>
          <p:nvPr>
            <p:ph type="sldNum" sz="quarter" idx="12"/>
          </p:nvPr>
        </p:nvSpPr>
        <p:spPr/>
        <p:txBody>
          <a:bodyPr/>
          <a:lstStyle/>
          <a:p>
            <a:fld id="{12B5688F-7ACC-4718-B10C-198726840C5D}" type="slidenum">
              <a:rPr lang="en-US" smtClean="0"/>
              <a:pPr/>
              <a:t>8</a:t>
            </a:fld>
            <a:endParaRPr lang="en-US"/>
          </a:p>
        </p:txBody>
      </p:sp>
      <p:sp>
        <p:nvSpPr>
          <p:cNvPr id="11" name="Content Placeholder 2">
            <a:extLst>
              <a:ext uri="{FF2B5EF4-FFF2-40B4-BE49-F238E27FC236}">
                <a16:creationId xmlns:a16="http://schemas.microsoft.com/office/drawing/2014/main" id="{504C84B0-B0B9-23FC-33F6-FFBE6A640C98}"/>
              </a:ext>
            </a:extLst>
          </p:cNvPr>
          <p:cNvSpPr txBox="1">
            <a:spLocks/>
          </p:cNvSpPr>
          <p:nvPr/>
        </p:nvSpPr>
        <p:spPr>
          <a:xfrm>
            <a:off x="392430" y="3426630"/>
            <a:ext cx="8458200" cy="2391156"/>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spcBef>
                <a:spcPts val="0"/>
              </a:spcBef>
              <a:buFont typeface="Wingdings 2"/>
              <a:buNone/>
            </a:pPr>
            <a:r>
              <a:rPr lang="en-US" sz="1800" b="1" u="sng" dirty="0">
                <a:solidFill>
                  <a:srgbClr val="C00000"/>
                </a:solidFill>
                <a:latin typeface="+mj-lt"/>
              </a:rPr>
              <a:t>Judge </a:t>
            </a:r>
            <a:r>
              <a:rPr lang="en-US" sz="1800" b="1" dirty="0">
                <a:solidFill>
                  <a:srgbClr val="C00000"/>
                </a:solidFill>
                <a:latin typeface="+mj-lt"/>
              </a:rPr>
              <a:t>– (</a:t>
            </a:r>
            <a:r>
              <a:rPr lang="en-US" sz="1800" b="1" dirty="0" err="1">
                <a:solidFill>
                  <a:srgbClr val="C00000"/>
                </a:solidFill>
                <a:latin typeface="Lato" panose="020F0502020204030203" pitchFamily="34" charset="0"/>
              </a:rPr>
              <a:t>krínō</a:t>
            </a:r>
            <a:r>
              <a:rPr lang="en-US" sz="1800" b="1" dirty="0">
                <a:solidFill>
                  <a:srgbClr val="C00000"/>
                </a:solidFill>
                <a:latin typeface="+mj-lt"/>
              </a:rPr>
              <a:t> – </a:t>
            </a:r>
            <a:r>
              <a:rPr lang="en-US" sz="1600" b="1" dirty="0">
                <a:solidFill>
                  <a:srgbClr val="C00000"/>
                </a:solidFill>
                <a:latin typeface="+mj-lt"/>
              </a:rPr>
              <a:t>Matthew 7</a:t>
            </a:r>
            <a:r>
              <a:rPr lang="en-US" sz="1800" b="1" dirty="0">
                <a:solidFill>
                  <a:srgbClr val="C00000"/>
                </a:solidFill>
                <a:latin typeface="+mj-lt"/>
              </a:rPr>
              <a:t>) Defined: </a:t>
            </a:r>
          </a:p>
          <a:p>
            <a:pPr algn="l">
              <a:spcBef>
                <a:spcPts val="0"/>
              </a:spcBef>
              <a:buFont typeface="+mj-lt"/>
              <a:buAutoNum type="arabicPeriod"/>
            </a:pPr>
            <a:r>
              <a:rPr lang="en-US" sz="1400" b="1" i="0" u="none" strike="noStrike" dirty="0">
                <a:solidFill>
                  <a:srgbClr val="000000"/>
                </a:solidFill>
                <a:effectLst/>
                <a:latin typeface="Lato" panose="020F0502020204030203" pitchFamily="34" charset="0"/>
              </a:rPr>
              <a:t>to separate, put asunder, to pick out, select, choose</a:t>
            </a:r>
          </a:p>
          <a:p>
            <a:pPr algn="l">
              <a:spcBef>
                <a:spcPts val="0"/>
              </a:spcBef>
              <a:buFont typeface="+mj-lt"/>
              <a:buAutoNum type="arabicPeriod"/>
            </a:pPr>
            <a:r>
              <a:rPr lang="en-US" sz="1400" b="1" i="0" u="none" strike="noStrike" dirty="0">
                <a:solidFill>
                  <a:srgbClr val="000000"/>
                </a:solidFill>
                <a:effectLst/>
                <a:latin typeface="Lato" panose="020F0502020204030203" pitchFamily="34" charset="0"/>
              </a:rPr>
              <a:t>to approve, esteem, to prefer</a:t>
            </a:r>
          </a:p>
          <a:p>
            <a:pPr algn="l">
              <a:spcBef>
                <a:spcPts val="0"/>
              </a:spcBef>
              <a:buFont typeface="+mj-lt"/>
              <a:buAutoNum type="arabicPeriod"/>
            </a:pPr>
            <a:r>
              <a:rPr lang="en-US" sz="1400" b="1" i="0" u="none" strike="noStrike" dirty="0">
                <a:solidFill>
                  <a:srgbClr val="000000"/>
                </a:solidFill>
                <a:effectLst/>
                <a:latin typeface="Lato" panose="020F0502020204030203" pitchFamily="34" charset="0"/>
              </a:rPr>
              <a:t>to be of opinion, deem, think, to be of opinion</a:t>
            </a:r>
          </a:p>
          <a:p>
            <a:pPr algn="l">
              <a:spcBef>
                <a:spcPts val="0"/>
              </a:spcBef>
              <a:buFont typeface="+mj-lt"/>
              <a:buAutoNum type="arabicPeriod"/>
            </a:pPr>
            <a:r>
              <a:rPr lang="en-US" sz="1400" b="1" i="0" u="none" strike="noStrike" dirty="0">
                <a:solidFill>
                  <a:srgbClr val="000000"/>
                </a:solidFill>
                <a:effectLst/>
                <a:latin typeface="Lato" panose="020F0502020204030203" pitchFamily="34" charset="0"/>
              </a:rPr>
              <a:t>to determine, resolve, decree</a:t>
            </a:r>
          </a:p>
          <a:p>
            <a:pPr algn="l">
              <a:spcBef>
                <a:spcPts val="0"/>
              </a:spcBef>
              <a:buFont typeface="+mj-lt"/>
              <a:buAutoNum type="arabicPeriod"/>
            </a:pPr>
            <a:r>
              <a:rPr lang="en-US" sz="1400" b="1" i="0" u="none" strike="noStrike" dirty="0">
                <a:solidFill>
                  <a:srgbClr val="000000"/>
                </a:solidFill>
                <a:effectLst/>
                <a:latin typeface="Lato" panose="020F0502020204030203" pitchFamily="34" charset="0"/>
              </a:rPr>
              <a:t>to judge</a:t>
            </a:r>
          </a:p>
          <a:p>
            <a:pPr marL="742950" lvl="1" indent="-285750" algn="l">
              <a:spcBef>
                <a:spcPts val="0"/>
              </a:spcBef>
              <a:buFont typeface="+mj-lt"/>
              <a:buAutoNum type="arabicPeriod"/>
            </a:pPr>
            <a:r>
              <a:rPr lang="en-US" sz="1400" b="1" i="0" u="none" strike="noStrike" dirty="0">
                <a:solidFill>
                  <a:srgbClr val="000000"/>
                </a:solidFill>
                <a:effectLst/>
                <a:latin typeface="Lato" panose="020F0502020204030203" pitchFamily="34" charset="0"/>
              </a:rPr>
              <a:t>to pronounce an opinion concerning right and wrong</a:t>
            </a:r>
          </a:p>
          <a:p>
            <a:pPr marL="1143000" lvl="2" indent="-228600" algn="l">
              <a:spcBef>
                <a:spcPts val="0"/>
              </a:spcBef>
              <a:buFont typeface="+mj-lt"/>
              <a:buAutoNum type="arabicPeriod"/>
            </a:pPr>
            <a:r>
              <a:rPr lang="en-US" sz="1400" b="0" i="0" u="none" strike="noStrike" dirty="0">
                <a:solidFill>
                  <a:srgbClr val="000000"/>
                </a:solidFill>
                <a:effectLst/>
                <a:latin typeface="Lato" panose="020F0502020204030203" pitchFamily="34" charset="0"/>
              </a:rPr>
              <a:t>to be judged, i.e. summoned to trial that one's case may be examined and judgment passed upon it</a:t>
            </a:r>
          </a:p>
          <a:p>
            <a:pPr marL="742950" lvl="1" indent="-285750" algn="l">
              <a:spcBef>
                <a:spcPts val="0"/>
              </a:spcBef>
              <a:buFont typeface="+mj-lt"/>
              <a:buAutoNum type="arabicPeriod"/>
            </a:pPr>
            <a:r>
              <a:rPr lang="en-US" sz="1400" b="1" i="0" u="none" strike="noStrike" dirty="0">
                <a:solidFill>
                  <a:srgbClr val="000000"/>
                </a:solidFill>
                <a:effectLst/>
                <a:latin typeface="Lato" panose="020F0502020204030203" pitchFamily="34" charset="0"/>
              </a:rPr>
              <a:t>to pronounce judgment, to subject to censure</a:t>
            </a:r>
          </a:p>
          <a:p>
            <a:pPr marL="1143000" lvl="2" indent="-228600" algn="l">
              <a:spcBef>
                <a:spcPts val="0"/>
              </a:spcBef>
              <a:buFont typeface="+mj-lt"/>
              <a:buAutoNum type="arabicPeriod"/>
            </a:pPr>
            <a:r>
              <a:rPr lang="en-US" sz="1400" b="0" i="0" u="none" strike="noStrike" dirty="0">
                <a:solidFill>
                  <a:srgbClr val="000000"/>
                </a:solidFill>
                <a:effectLst/>
                <a:latin typeface="Lato" panose="020F0502020204030203" pitchFamily="34" charset="0"/>
              </a:rPr>
              <a:t>of those who act the part of judges or arbiters in matters of common life, or pass judgment on the deeds and words of others</a:t>
            </a:r>
          </a:p>
          <a:p>
            <a:pPr>
              <a:spcBef>
                <a:spcPts val="0"/>
              </a:spcBef>
              <a:buFont typeface="Wingdings 2"/>
              <a:buNone/>
            </a:pPr>
            <a:endParaRPr lang="en-US" sz="1800" dirty="0"/>
          </a:p>
        </p:txBody>
      </p:sp>
      <p:cxnSp>
        <p:nvCxnSpPr>
          <p:cNvPr id="12" name="Straight Connector 11">
            <a:extLst>
              <a:ext uri="{FF2B5EF4-FFF2-40B4-BE49-F238E27FC236}">
                <a16:creationId xmlns:a16="http://schemas.microsoft.com/office/drawing/2014/main" id="{CBFBF2CC-1F2B-72EB-FB1D-BD69913FAB36}"/>
              </a:ext>
            </a:extLst>
          </p:cNvPr>
          <p:cNvCxnSpPr>
            <a:cxnSpLocks/>
          </p:cNvCxnSpPr>
          <p:nvPr/>
        </p:nvCxnSpPr>
        <p:spPr>
          <a:xfrm>
            <a:off x="621030" y="3272295"/>
            <a:ext cx="8065770" cy="0"/>
          </a:xfrm>
          <a:prstGeom prst="line">
            <a:avLst/>
          </a:prstGeom>
          <a:ln w="28575">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4FD25EF-5534-FE0E-28E6-8282F2AD352A}"/>
              </a:ext>
            </a:extLst>
          </p:cNvPr>
          <p:cNvSpPr/>
          <p:nvPr/>
        </p:nvSpPr>
        <p:spPr>
          <a:xfrm>
            <a:off x="-229664" y="3049380"/>
            <a:ext cx="1190849" cy="400110"/>
          </a:xfrm>
          <a:prstGeom prst="rect">
            <a:avLst/>
          </a:prstGeom>
          <a:noFill/>
        </p:spPr>
        <p:txBody>
          <a:bodyPr wrap="square" lIns="91440" tIns="45720" rIns="91440" bIns="45720">
            <a:spAutoFit/>
          </a:bodyPr>
          <a:lstStyle/>
          <a:p>
            <a:pPr algn="ctr"/>
            <a:r>
              <a:rPr lang="en-US" sz="2000" b="0" cap="none" spc="0" dirty="0">
                <a:ln w="0"/>
                <a:solidFill>
                  <a:srgbClr val="C00000"/>
                </a:solidFill>
                <a:effectLst/>
              </a:rPr>
              <a:t> vs.</a:t>
            </a:r>
          </a:p>
        </p:txBody>
      </p:sp>
      <p:sp>
        <p:nvSpPr>
          <p:cNvPr id="18" name="TextBox 17">
            <a:extLst>
              <a:ext uri="{FF2B5EF4-FFF2-40B4-BE49-F238E27FC236}">
                <a16:creationId xmlns:a16="http://schemas.microsoft.com/office/drawing/2014/main" id="{CA6E6134-2CBD-3391-A414-3DE623789965}"/>
              </a:ext>
            </a:extLst>
          </p:cNvPr>
          <p:cNvSpPr txBox="1"/>
          <p:nvPr/>
        </p:nvSpPr>
        <p:spPr>
          <a:xfrm>
            <a:off x="146685" y="1557130"/>
            <a:ext cx="8289863" cy="338554"/>
          </a:xfrm>
          <a:prstGeom prst="rect">
            <a:avLst/>
          </a:prstGeom>
          <a:noFill/>
        </p:spPr>
        <p:txBody>
          <a:bodyPr wrap="square">
            <a:spAutoFit/>
          </a:bodyPr>
          <a:lstStyle/>
          <a:p>
            <a:pPr marL="285750" indent="-285750">
              <a:buFont typeface="Arial" panose="020B0604020202020204" pitchFamily="34" charset="0"/>
              <a:buChar char="•"/>
            </a:pPr>
            <a:r>
              <a:rPr lang="en-US" sz="1600" b="1" dirty="0">
                <a:solidFill>
                  <a:srgbClr val="C00000"/>
                </a:solidFill>
              </a:rPr>
              <a:t>Mature servant-leaders must be willing to sit “under judgement” at all times</a:t>
            </a:r>
          </a:p>
        </p:txBody>
      </p:sp>
    </p:spTree>
    <p:extLst>
      <p:ext uri="{BB962C8B-B14F-4D97-AF65-F5344CB8AC3E}">
        <p14:creationId xmlns:p14="http://schemas.microsoft.com/office/powerpoint/2010/main" val="41416259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934" y="829760"/>
            <a:ext cx="2689926" cy="762000"/>
          </a:xfrm>
        </p:spPr>
        <p:txBody>
          <a:bodyPr>
            <a:noAutofit/>
          </a:bodyPr>
          <a:lstStyle/>
          <a:p>
            <a:r>
              <a:rPr lang="en-US" sz="2000" dirty="0">
                <a:solidFill>
                  <a:schemeClr val="bg2">
                    <a:lumMod val="50000"/>
                  </a:schemeClr>
                </a:solidFill>
              </a:rPr>
              <a:t>Today’s Challenge</a:t>
            </a:r>
          </a:p>
        </p:txBody>
      </p:sp>
      <p:sp>
        <p:nvSpPr>
          <p:cNvPr id="3" name="Slide Number Placeholder 2"/>
          <p:cNvSpPr>
            <a:spLocks noGrp="1"/>
          </p:cNvSpPr>
          <p:nvPr>
            <p:ph type="sldNum" sz="quarter" idx="12"/>
          </p:nvPr>
        </p:nvSpPr>
        <p:spPr/>
        <p:txBody>
          <a:bodyPr/>
          <a:lstStyle/>
          <a:p>
            <a:fld id="{12B5688F-7ACC-4718-B10C-198726840C5D}" type="slidenum">
              <a:rPr lang="en-US" smtClean="0"/>
              <a:pPr/>
              <a:t>9</a:t>
            </a:fld>
            <a:endParaRPr lang="en-US"/>
          </a:p>
        </p:txBody>
      </p:sp>
      <p:sp>
        <p:nvSpPr>
          <p:cNvPr id="20" name="TextBox 19">
            <a:extLst>
              <a:ext uri="{FF2B5EF4-FFF2-40B4-BE49-F238E27FC236}">
                <a16:creationId xmlns:a16="http://schemas.microsoft.com/office/drawing/2014/main" id="{1F688E91-76DD-0AC3-954C-4C7D24DA6937}"/>
              </a:ext>
            </a:extLst>
          </p:cNvPr>
          <p:cNvSpPr txBox="1"/>
          <p:nvPr/>
        </p:nvSpPr>
        <p:spPr>
          <a:xfrm>
            <a:off x="2670542" y="217352"/>
            <a:ext cx="4093300" cy="769441"/>
          </a:xfrm>
          <a:prstGeom prst="rect">
            <a:avLst/>
          </a:prstGeom>
          <a:noFill/>
        </p:spPr>
        <p:txBody>
          <a:bodyPr wrap="none" rtlCol="0">
            <a:spAutoFit/>
          </a:bodyPr>
          <a:lstStyle/>
          <a:p>
            <a:r>
              <a:rPr lang="en-US" sz="2800" b="1" dirty="0">
                <a:solidFill>
                  <a:srgbClr val="C00000"/>
                </a:solidFill>
              </a:rPr>
              <a:t>Leadership 360</a:t>
            </a:r>
            <a:r>
              <a:rPr lang="en-US" sz="4400" b="1" dirty="0">
                <a:solidFill>
                  <a:srgbClr val="C00000"/>
                </a:solidFill>
              </a:rPr>
              <a:t>°</a:t>
            </a:r>
            <a:r>
              <a:rPr lang="en-US" sz="2800" b="1" dirty="0">
                <a:solidFill>
                  <a:srgbClr val="C00000"/>
                </a:solidFill>
              </a:rPr>
              <a:t> Model</a:t>
            </a:r>
          </a:p>
        </p:txBody>
      </p:sp>
      <p:sp>
        <p:nvSpPr>
          <p:cNvPr id="21" name="TextBox 20">
            <a:extLst>
              <a:ext uri="{FF2B5EF4-FFF2-40B4-BE49-F238E27FC236}">
                <a16:creationId xmlns:a16="http://schemas.microsoft.com/office/drawing/2014/main" id="{6EBB675A-D75C-31B4-31E9-4ECA0E55B4CD}"/>
              </a:ext>
            </a:extLst>
          </p:cNvPr>
          <p:cNvSpPr txBox="1"/>
          <p:nvPr/>
        </p:nvSpPr>
        <p:spPr>
          <a:xfrm>
            <a:off x="320042" y="2448244"/>
            <a:ext cx="2099517" cy="1031051"/>
          </a:xfrm>
          <a:prstGeom prst="rect">
            <a:avLst/>
          </a:prstGeom>
          <a:noFill/>
        </p:spPr>
        <p:txBody>
          <a:bodyPr wrap="square" rtlCol="0">
            <a:spAutoFit/>
          </a:bodyPr>
          <a:lstStyle/>
          <a:p>
            <a:pPr algn="ctr"/>
            <a:r>
              <a:rPr lang="en-US" b="1" u="sng" dirty="0">
                <a:solidFill>
                  <a:srgbClr val="C00000"/>
                </a:solidFill>
              </a:rPr>
              <a:t>STEWARDSHIP</a:t>
            </a:r>
          </a:p>
          <a:p>
            <a:pPr marL="285750" indent="-285750">
              <a:buFont typeface="Arial" panose="020B0604020202020204" pitchFamily="34" charset="0"/>
              <a:buChar char="•"/>
            </a:pPr>
            <a:r>
              <a:rPr lang="en-US" b="1" dirty="0">
                <a:solidFill>
                  <a:srgbClr val="C00000"/>
                </a:solidFill>
              </a:rPr>
              <a:t>Responsibility</a:t>
            </a:r>
          </a:p>
          <a:p>
            <a:endParaRPr lang="en-US" sz="1100" dirty="0"/>
          </a:p>
          <a:p>
            <a:pPr algn="ctr"/>
            <a:r>
              <a:rPr lang="en-US" sz="1400" dirty="0"/>
              <a:t>Matthew 25:14-30</a:t>
            </a:r>
          </a:p>
        </p:txBody>
      </p:sp>
      <p:sp>
        <p:nvSpPr>
          <p:cNvPr id="5" name="TextBox 4">
            <a:extLst>
              <a:ext uri="{FF2B5EF4-FFF2-40B4-BE49-F238E27FC236}">
                <a16:creationId xmlns:a16="http://schemas.microsoft.com/office/drawing/2014/main" id="{30EB99B4-B18C-3A9F-9898-50C34F793405}"/>
              </a:ext>
            </a:extLst>
          </p:cNvPr>
          <p:cNvSpPr txBox="1"/>
          <p:nvPr/>
        </p:nvSpPr>
        <p:spPr>
          <a:xfrm>
            <a:off x="2631531" y="2365864"/>
            <a:ext cx="5703063" cy="1323439"/>
          </a:xfrm>
          <a:prstGeom prst="rect">
            <a:avLst/>
          </a:prstGeom>
          <a:noFill/>
        </p:spPr>
        <p:txBody>
          <a:bodyPr wrap="square">
            <a:spAutoFit/>
          </a:bodyPr>
          <a:lstStyle/>
          <a:p>
            <a:pPr fontAlgn="base"/>
            <a:r>
              <a:rPr lang="en-US" sz="1600" b="1" i="0" dirty="0">
                <a:solidFill>
                  <a:schemeClr val="tx1">
                    <a:lumMod val="95000"/>
                    <a:lumOff val="5000"/>
                  </a:schemeClr>
                </a:solidFill>
                <a:effectLst/>
                <a:latin typeface="Open Sans" panose="020B0606030504020204" pitchFamily="34" charset="0"/>
              </a:rPr>
              <a:t>1</a:t>
            </a:r>
            <a:r>
              <a:rPr lang="en-US" sz="1600" b="1" i="0" dirty="0">
                <a:solidFill>
                  <a:schemeClr val="tx1">
                    <a:lumMod val="95000"/>
                    <a:lumOff val="5000"/>
                  </a:schemeClr>
                </a:solidFill>
                <a:effectLst/>
                <a:latin typeface="inherit"/>
              </a:rPr>
              <a:t>: </a:t>
            </a:r>
            <a:r>
              <a:rPr lang="en-US" sz="1600" b="0" i="0" dirty="0">
                <a:solidFill>
                  <a:schemeClr val="tx1">
                    <a:lumMod val="95000"/>
                    <a:lumOff val="5000"/>
                  </a:schemeClr>
                </a:solidFill>
                <a:effectLst/>
                <a:latin typeface="Open Sans" panose="020F0502020204030204" pitchFamily="34" charset="0"/>
              </a:rPr>
              <a:t>the quality or state of being </a:t>
            </a:r>
            <a:r>
              <a:rPr lang="en-US" sz="1600" b="0" i="0" u="none" strike="noStrike" dirty="0">
                <a:solidFill>
                  <a:schemeClr val="tx1">
                    <a:lumMod val="95000"/>
                    <a:lumOff val="5000"/>
                  </a:schemeClr>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responsible</a:t>
            </a:r>
            <a:r>
              <a:rPr lang="en-US" sz="1600" b="0" i="0" dirty="0">
                <a:solidFill>
                  <a:schemeClr val="tx1">
                    <a:lumMod val="95000"/>
                    <a:lumOff val="5000"/>
                  </a:schemeClr>
                </a:solidFill>
                <a:effectLst/>
                <a:latin typeface="Open Sans" panose="020F0502020204030204" pitchFamily="34" charset="0"/>
              </a:rPr>
              <a:t>: such as</a:t>
            </a:r>
          </a:p>
          <a:p>
            <a:pPr algn="l" fontAlgn="base"/>
            <a:r>
              <a:rPr lang="en-US" sz="1600" b="1" i="0" dirty="0">
                <a:solidFill>
                  <a:schemeClr val="tx1">
                    <a:lumMod val="95000"/>
                    <a:lumOff val="5000"/>
                  </a:schemeClr>
                </a:solidFill>
                <a:effectLst/>
                <a:latin typeface="Open Sans" panose="020B0606030504020204" pitchFamily="34" charset="0"/>
              </a:rPr>
              <a:t>a</a:t>
            </a:r>
            <a:r>
              <a:rPr lang="en-US" sz="1600" b="1" i="0" dirty="0">
                <a:solidFill>
                  <a:schemeClr val="tx1">
                    <a:lumMod val="95000"/>
                    <a:lumOff val="5000"/>
                  </a:schemeClr>
                </a:solidFill>
                <a:effectLst/>
                <a:latin typeface="inherit"/>
              </a:rPr>
              <a:t>: </a:t>
            </a:r>
            <a:r>
              <a:rPr lang="en-US" sz="1600" b="0" i="0" dirty="0">
                <a:solidFill>
                  <a:schemeClr val="tx1">
                    <a:lumMod val="95000"/>
                    <a:lumOff val="5000"/>
                  </a:schemeClr>
                </a:solidFill>
                <a:effectLst/>
                <a:latin typeface="Open Sans" panose="020F0502020204030204" pitchFamily="34" charset="0"/>
              </a:rPr>
              <a:t>moral, legal, or mental accountability</a:t>
            </a:r>
          </a:p>
          <a:p>
            <a:pPr algn="l" fontAlgn="base"/>
            <a:r>
              <a:rPr lang="en-US" sz="1600" b="1" i="0" dirty="0">
                <a:solidFill>
                  <a:schemeClr val="tx1">
                    <a:lumMod val="95000"/>
                    <a:lumOff val="5000"/>
                  </a:schemeClr>
                </a:solidFill>
                <a:effectLst/>
                <a:latin typeface="Open Sans" panose="020B0606030504020204" pitchFamily="34" charset="0"/>
              </a:rPr>
              <a:t>b</a:t>
            </a:r>
            <a:r>
              <a:rPr lang="en-US" sz="1600" b="1" i="0" dirty="0">
                <a:solidFill>
                  <a:schemeClr val="tx1">
                    <a:lumMod val="95000"/>
                    <a:lumOff val="5000"/>
                  </a:schemeClr>
                </a:solidFill>
                <a:effectLst/>
                <a:latin typeface="inherit"/>
              </a:rPr>
              <a:t>: </a:t>
            </a:r>
            <a:r>
              <a:rPr lang="en-US" sz="1600" b="1" i="0" u="none" strike="noStrike" cap="all" dirty="0">
                <a:solidFill>
                  <a:schemeClr val="tx1">
                    <a:lumMod val="95000"/>
                    <a:lumOff val="5000"/>
                  </a:schemeClr>
                </a:solidFill>
                <a:effectLst/>
                <a:latin typeface="inherit"/>
                <a:hlinkClick r:id="rId4">
                  <a:extLst>
                    <a:ext uri="{A12FA001-AC4F-418D-AE19-62706E023703}">
                      <ahyp:hlinkClr xmlns:ahyp="http://schemas.microsoft.com/office/drawing/2018/hyperlinkcolor" val="tx"/>
                    </a:ext>
                  </a:extLst>
                </a:hlinkClick>
              </a:rPr>
              <a:t>reliability</a:t>
            </a:r>
            <a:r>
              <a:rPr lang="en-US" sz="1600" b="0" i="0" dirty="0">
                <a:solidFill>
                  <a:schemeClr val="tx1">
                    <a:lumMod val="95000"/>
                    <a:lumOff val="5000"/>
                  </a:schemeClr>
                </a:solidFill>
                <a:effectLst/>
                <a:latin typeface="Open Sans" panose="020F0502020204030204" pitchFamily="34" charset="0"/>
              </a:rPr>
              <a:t>, </a:t>
            </a:r>
            <a:r>
              <a:rPr lang="en-US" sz="1600" b="1" i="0" u="none" strike="noStrike" cap="all" dirty="0">
                <a:solidFill>
                  <a:schemeClr val="tx1">
                    <a:lumMod val="95000"/>
                    <a:lumOff val="5000"/>
                  </a:schemeClr>
                </a:solidFill>
                <a:effectLst/>
                <a:latin typeface="inherit"/>
                <a:hlinkClick r:id="rId5">
                  <a:extLst>
                    <a:ext uri="{A12FA001-AC4F-418D-AE19-62706E023703}">
                      <ahyp:hlinkClr xmlns:ahyp="http://schemas.microsoft.com/office/drawing/2018/hyperlinkcolor" val="tx"/>
                    </a:ext>
                  </a:extLst>
                </a:hlinkClick>
              </a:rPr>
              <a:t>trustworthiness</a:t>
            </a:r>
            <a:endParaRPr lang="en-US" sz="1600" u="none" strike="noStrike" cap="all" dirty="0">
              <a:solidFill>
                <a:schemeClr val="tx1">
                  <a:lumMod val="95000"/>
                  <a:lumOff val="5000"/>
                </a:schemeClr>
              </a:solidFill>
              <a:latin typeface="Open Sans" panose="020F0502020204030204" pitchFamily="34" charset="0"/>
            </a:endParaRPr>
          </a:p>
          <a:p>
            <a:pPr algn="l" fontAlgn="base"/>
            <a:r>
              <a:rPr lang="en-US" sz="1600" b="1" i="0" dirty="0">
                <a:solidFill>
                  <a:schemeClr val="tx1">
                    <a:lumMod val="95000"/>
                    <a:lumOff val="5000"/>
                  </a:schemeClr>
                </a:solidFill>
                <a:effectLst/>
                <a:latin typeface="Open Sans" panose="020B0606030504020204" pitchFamily="34" charset="0"/>
              </a:rPr>
              <a:t>2</a:t>
            </a:r>
            <a:r>
              <a:rPr lang="en-US" sz="1600" b="1" i="0" dirty="0">
                <a:solidFill>
                  <a:schemeClr val="tx1">
                    <a:lumMod val="95000"/>
                    <a:lumOff val="5000"/>
                  </a:schemeClr>
                </a:solidFill>
                <a:effectLst/>
                <a:latin typeface="inherit"/>
              </a:rPr>
              <a:t>: </a:t>
            </a:r>
            <a:r>
              <a:rPr lang="en-US" sz="1600" b="0" i="0" dirty="0">
                <a:solidFill>
                  <a:schemeClr val="tx1">
                    <a:lumMod val="95000"/>
                    <a:lumOff val="5000"/>
                  </a:schemeClr>
                </a:solidFill>
                <a:effectLst/>
                <a:latin typeface="Open Sans" panose="020F0502020204030204" pitchFamily="34" charset="0"/>
              </a:rPr>
              <a:t>something for which one is responsible </a:t>
            </a:r>
            <a:r>
              <a:rPr lang="en-US" sz="1600" b="1" i="0" dirty="0">
                <a:solidFill>
                  <a:schemeClr val="tx1">
                    <a:lumMod val="95000"/>
                    <a:lumOff val="5000"/>
                  </a:schemeClr>
                </a:solidFill>
                <a:effectLst/>
                <a:latin typeface="inherit"/>
              </a:rPr>
              <a:t>: </a:t>
            </a:r>
            <a:r>
              <a:rPr lang="en-US" sz="1600" b="1" i="0" u="none" strike="noStrike" cap="all" dirty="0">
                <a:solidFill>
                  <a:schemeClr val="tx1">
                    <a:lumMod val="95000"/>
                    <a:lumOff val="5000"/>
                  </a:schemeClr>
                </a:solidFill>
                <a:effectLst/>
                <a:latin typeface="inherit"/>
                <a:hlinkClick r:id="rId6">
                  <a:extLst>
                    <a:ext uri="{A12FA001-AC4F-418D-AE19-62706E023703}">
                      <ahyp:hlinkClr xmlns:ahyp="http://schemas.microsoft.com/office/drawing/2018/hyperlinkcolor" val="tx"/>
                    </a:ext>
                  </a:extLst>
                </a:hlinkClick>
              </a:rPr>
              <a:t>burden</a:t>
            </a:r>
            <a:r>
              <a:rPr lang="en-US" sz="1600" b="1" i="0" u="none" strike="noStrike" cap="all" dirty="0">
                <a:solidFill>
                  <a:schemeClr val="tx1">
                    <a:lumMod val="95000"/>
                    <a:lumOff val="5000"/>
                  </a:schemeClr>
                </a:solidFill>
                <a:effectLst/>
                <a:latin typeface="inherit"/>
              </a:rPr>
              <a:t> </a:t>
            </a:r>
            <a:r>
              <a:rPr lang="en-US" sz="1600" b="0" i="0" dirty="0">
                <a:solidFill>
                  <a:schemeClr val="tx1">
                    <a:lumMod val="95000"/>
                    <a:lumOff val="5000"/>
                  </a:schemeClr>
                </a:solidFill>
                <a:effectLst/>
                <a:latin typeface="Open Sans" panose="020F0502020204030204" pitchFamily="34" charset="0"/>
              </a:rPr>
              <a:t>has neglected his </a:t>
            </a:r>
            <a:r>
              <a:rPr lang="en-US" sz="1600" b="0" i="1" dirty="0">
                <a:solidFill>
                  <a:schemeClr val="tx1">
                    <a:lumMod val="95000"/>
                    <a:lumOff val="5000"/>
                  </a:schemeClr>
                </a:solidFill>
                <a:effectLst/>
                <a:latin typeface="inherit"/>
              </a:rPr>
              <a:t>responsibilities</a:t>
            </a:r>
            <a:endParaRPr lang="en-US" sz="1600" b="0" i="0" dirty="0">
              <a:solidFill>
                <a:schemeClr val="tx1">
                  <a:lumMod val="95000"/>
                  <a:lumOff val="5000"/>
                </a:schemeClr>
              </a:solidFill>
              <a:effectLst/>
              <a:latin typeface="Open Sans" panose="020F0502020204030204" pitchFamily="34" charset="0"/>
            </a:endParaRPr>
          </a:p>
        </p:txBody>
      </p:sp>
      <p:sp>
        <p:nvSpPr>
          <p:cNvPr id="7" name="TextBox 6">
            <a:extLst>
              <a:ext uri="{FF2B5EF4-FFF2-40B4-BE49-F238E27FC236}">
                <a16:creationId xmlns:a16="http://schemas.microsoft.com/office/drawing/2014/main" id="{7E91E573-94EA-CD0D-22DB-3750CC9D7BE3}"/>
              </a:ext>
            </a:extLst>
          </p:cNvPr>
          <p:cNvSpPr txBox="1"/>
          <p:nvPr/>
        </p:nvSpPr>
        <p:spPr>
          <a:xfrm>
            <a:off x="2654391" y="4026496"/>
            <a:ext cx="5482470" cy="923330"/>
          </a:xfrm>
          <a:prstGeom prst="rect">
            <a:avLst/>
          </a:prstGeom>
          <a:noFill/>
        </p:spPr>
        <p:txBody>
          <a:bodyPr wrap="square">
            <a:spAutoFit/>
          </a:bodyPr>
          <a:lstStyle/>
          <a:p>
            <a:pPr algn="l" fontAlgn="base"/>
            <a:r>
              <a:rPr lang="en-US" b="1" i="0" dirty="0">
                <a:solidFill>
                  <a:schemeClr val="tx1">
                    <a:lumMod val="95000"/>
                    <a:lumOff val="5000"/>
                  </a:schemeClr>
                </a:solidFill>
                <a:effectLst/>
                <a:latin typeface="inherit"/>
              </a:rPr>
              <a:t>: </a:t>
            </a:r>
            <a:r>
              <a:rPr lang="en-US" b="0" i="0" dirty="0">
                <a:solidFill>
                  <a:schemeClr val="tx1">
                    <a:lumMod val="95000"/>
                    <a:lumOff val="5000"/>
                  </a:schemeClr>
                </a:solidFill>
                <a:effectLst/>
                <a:latin typeface="Open Sans" panose="020B0606030504020204" pitchFamily="34" charset="0"/>
              </a:rPr>
              <a:t>the quality or state of being </a:t>
            </a:r>
            <a:r>
              <a:rPr lang="en-US" b="0" i="0" u="none" strike="noStrike" dirty="0">
                <a:solidFill>
                  <a:schemeClr val="tx1">
                    <a:lumMod val="95000"/>
                    <a:lumOff val="5000"/>
                  </a:schemeClr>
                </a:solidFill>
                <a:effectLst/>
                <a:latin typeface="Open Sans" panose="020B0606030504020204" pitchFamily="34" charset="0"/>
                <a:hlinkClick r:id="rId7">
                  <a:extLst>
                    <a:ext uri="{A12FA001-AC4F-418D-AE19-62706E023703}">
                      <ahyp:hlinkClr xmlns:ahyp="http://schemas.microsoft.com/office/drawing/2018/hyperlinkcolor" val="tx"/>
                    </a:ext>
                  </a:extLst>
                </a:hlinkClick>
              </a:rPr>
              <a:t>accountable</a:t>
            </a:r>
            <a:r>
              <a:rPr lang="en-US" b="0" i="0" u="none" strike="noStrike" dirty="0">
                <a:solidFill>
                  <a:schemeClr val="tx1">
                    <a:lumMod val="95000"/>
                    <a:lumOff val="5000"/>
                  </a:schemeClr>
                </a:solidFill>
                <a:effectLst/>
                <a:latin typeface="Open Sans" panose="020B0606030504020204" pitchFamily="34" charset="0"/>
              </a:rPr>
              <a:t> </a:t>
            </a:r>
            <a:r>
              <a:rPr lang="en-US" b="0" i="1" dirty="0">
                <a:solidFill>
                  <a:schemeClr val="tx1">
                    <a:lumMod val="95000"/>
                    <a:lumOff val="5000"/>
                  </a:schemeClr>
                </a:solidFill>
                <a:effectLst/>
                <a:latin typeface="inherit"/>
              </a:rPr>
              <a:t>especially</a:t>
            </a:r>
            <a:r>
              <a:rPr lang="en-US" b="0" i="0" dirty="0">
                <a:solidFill>
                  <a:schemeClr val="tx1">
                    <a:lumMod val="95000"/>
                    <a:lumOff val="5000"/>
                  </a:schemeClr>
                </a:solidFill>
                <a:effectLst/>
                <a:latin typeface="Open Sans" panose="020B0606030504020204" pitchFamily="34" charset="0"/>
              </a:rPr>
              <a:t> </a:t>
            </a:r>
            <a:r>
              <a:rPr lang="en-US" b="1" i="0" dirty="0">
                <a:solidFill>
                  <a:schemeClr val="tx1">
                    <a:lumMod val="95000"/>
                    <a:lumOff val="5000"/>
                  </a:schemeClr>
                </a:solidFill>
                <a:effectLst/>
                <a:latin typeface="inherit"/>
              </a:rPr>
              <a:t>: </a:t>
            </a:r>
            <a:r>
              <a:rPr lang="en-US" b="0" i="0" dirty="0">
                <a:solidFill>
                  <a:schemeClr val="tx1">
                    <a:lumMod val="95000"/>
                    <a:lumOff val="5000"/>
                  </a:schemeClr>
                </a:solidFill>
                <a:effectLst/>
                <a:latin typeface="Open Sans" panose="020B0606030504020204" pitchFamily="34" charset="0"/>
              </a:rPr>
              <a:t>an obligation or willingness to accept responsibility or to account for one's actions</a:t>
            </a:r>
          </a:p>
        </p:txBody>
      </p:sp>
      <p:sp>
        <p:nvSpPr>
          <p:cNvPr id="19" name="TextBox 18">
            <a:extLst>
              <a:ext uri="{FF2B5EF4-FFF2-40B4-BE49-F238E27FC236}">
                <a16:creationId xmlns:a16="http://schemas.microsoft.com/office/drawing/2014/main" id="{FCA22FE6-1B9F-915B-5D35-B692F499B062}"/>
              </a:ext>
            </a:extLst>
          </p:cNvPr>
          <p:cNvSpPr txBox="1"/>
          <p:nvPr/>
        </p:nvSpPr>
        <p:spPr>
          <a:xfrm>
            <a:off x="2577546" y="5357984"/>
            <a:ext cx="6566454" cy="1815882"/>
          </a:xfrm>
          <a:prstGeom prst="rect">
            <a:avLst/>
          </a:prstGeom>
          <a:noFill/>
        </p:spPr>
        <p:txBody>
          <a:bodyPr wrap="square">
            <a:spAutoFit/>
          </a:bodyPr>
          <a:lstStyle/>
          <a:p>
            <a:pPr fontAlgn="base"/>
            <a:r>
              <a:rPr lang="en-US" sz="1600" b="1" i="0" dirty="0">
                <a:solidFill>
                  <a:schemeClr val="tx1">
                    <a:lumMod val="95000"/>
                    <a:lumOff val="5000"/>
                  </a:schemeClr>
                </a:solidFill>
                <a:effectLst/>
                <a:latin typeface="Open Sans" panose="020B0606030504020204" pitchFamily="34" charset="0"/>
              </a:rPr>
              <a:t>1</a:t>
            </a:r>
            <a:r>
              <a:rPr lang="en-US" sz="1600" b="1" i="0" dirty="0">
                <a:solidFill>
                  <a:schemeClr val="tx1">
                    <a:lumMod val="95000"/>
                    <a:lumOff val="5000"/>
                  </a:schemeClr>
                </a:solidFill>
                <a:effectLst/>
                <a:latin typeface="inherit"/>
              </a:rPr>
              <a:t>: </a:t>
            </a:r>
            <a:r>
              <a:rPr lang="en-US" sz="1600" b="0" i="0" dirty="0">
                <a:solidFill>
                  <a:schemeClr val="tx1">
                    <a:lumMod val="95000"/>
                    <a:lumOff val="5000"/>
                  </a:schemeClr>
                </a:solidFill>
                <a:effectLst/>
                <a:latin typeface="Open Sans" panose="020B0606030504020204" pitchFamily="34" charset="0"/>
              </a:rPr>
              <a:t>the act or process of </a:t>
            </a:r>
            <a:r>
              <a:rPr lang="en-US" sz="1600" b="0" i="0" u="none" strike="noStrike" dirty="0">
                <a:solidFill>
                  <a:schemeClr val="tx1">
                    <a:lumMod val="95000"/>
                    <a:lumOff val="5000"/>
                  </a:schemeClr>
                </a:solidFill>
                <a:effectLst/>
                <a:latin typeface="Open Sans" panose="020B0606030504020204" pitchFamily="34" charset="0"/>
                <a:hlinkClick r:id="rId8">
                  <a:extLst>
                    <a:ext uri="{A12FA001-AC4F-418D-AE19-62706E023703}">
                      <ahyp:hlinkClr xmlns:ahyp="http://schemas.microsoft.com/office/drawing/2018/hyperlinkcolor" val="tx"/>
                    </a:ext>
                  </a:extLst>
                </a:hlinkClick>
              </a:rPr>
              <a:t>improving</a:t>
            </a:r>
            <a:endParaRPr lang="en-US" sz="1600" b="0" i="0" dirty="0">
              <a:solidFill>
                <a:schemeClr val="tx1">
                  <a:lumMod val="95000"/>
                  <a:lumOff val="5000"/>
                </a:schemeClr>
              </a:solidFill>
              <a:effectLst/>
              <a:latin typeface="Open Sans" panose="020B0606030504020204" pitchFamily="34" charset="0"/>
            </a:endParaRPr>
          </a:p>
          <a:p>
            <a:pPr fontAlgn="base"/>
            <a:r>
              <a:rPr lang="en-US" sz="1600" b="1" i="0" dirty="0">
                <a:solidFill>
                  <a:schemeClr val="tx1">
                    <a:lumMod val="95000"/>
                    <a:lumOff val="5000"/>
                  </a:schemeClr>
                </a:solidFill>
                <a:effectLst/>
                <a:latin typeface="Open Sans" panose="020B0606030504020204" pitchFamily="34" charset="0"/>
              </a:rPr>
              <a:t>2a</a:t>
            </a:r>
            <a:r>
              <a:rPr lang="en-US" sz="1600" b="1" i="0" dirty="0">
                <a:solidFill>
                  <a:schemeClr val="tx1">
                    <a:lumMod val="95000"/>
                    <a:lumOff val="5000"/>
                  </a:schemeClr>
                </a:solidFill>
                <a:effectLst/>
                <a:latin typeface="inherit"/>
              </a:rPr>
              <a:t>: </a:t>
            </a:r>
            <a:r>
              <a:rPr lang="en-US" sz="1600" b="0" i="0" dirty="0">
                <a:solidFill>
                  <a:schemeClr val="tx1">
                    <a:lumMod val="95000"/>
                    <a:lumOff val="5000"/>
                  </a:schemeClr>
                </a:solidFill>
                <a:effectLst/>
                <a:latin typeface="Open Sans" panose="020B0606030504020204" pitchFamily="34" charset="0"/>
              </a:rPr>
              <a:t>the state of being </a:t>
            </a:r>
            <a:r>
              <a:rPr lang="en-US" sz="1600" b="0" i="0" u="none" strike="noStrike" dirty="0">
                <a:solidFill>
                  <a:schemeClr val="tx1">
                    <a:lumMod val="95000"/>
                    <a:lumOff val="5000"/>
                  </a:schemeClr>
                </a:solidFill>
                <a:effectLst/>
                <a:latin typeface="Open Sans" panose="020B0606030504020204" pitchFamily="34" charset="0"/>
                <a:hlinkClick r:id="rId9">
                  <a:extLst>
                    <a:ext uri="{A12FA001-AC4F-418D-AE19-62706E023703}">
                      <ahyp:hlinkClr xmlns:ahyp="http://schemas.microsoft.com/office/drawing/2018/hyperlinkcolor" val="tx"/>
                    </a:ext>
                  </a:extLst>
                </a:hlinkClick>
              </a:rPr>
              <a:t>improved</a:t>
            </a:r>
            <a:r>
              <a:rPr lang="en-US" sz="1600" b="0" i="0" u="none" strike="noStrike" dirty="0">
                <a:solidFill>
                  <a:schemeClr val="tx1">
                    <a:lumMod val="95000"/>
                    <a:lumOff val="5000"/>
                  </a:schemeClr>
                </a:solidFill>
                <a:effectLst/>
                <a:latin typeface="Open Sans" panose="020B0606030504020204" pitchFamily="34" charset="0"/>
              </a:rPr>
              <a:t> </a:t>
            </a:r>
            <a:r>
              <a:rPr lang="en-US" sz="1600" b="0" i="1" dirty="0">
                <a:solidFill>
                  <a:schemeClr val="tx1">
                    <a:lumMod val="95000"/>
                    <a:lumOff val="5000"/>
                  </a:schemeClr>
                </a:solidFill>
                <a:effectLst/>
                <a:latin typeface="inherit"/>
              </a:rPr>
              <a:t>especially</a:t>
            </a:r>
            <a:r>
              <a:rPr lang="en-US" sz="1600" b="0" i="0" dirty="0">
                <a:solidFill>
                  <a:schemeClr val="tx1">
                    <a:lumMod val="95000"/>
                    <a:lumOff val="5000"/>
                  </a:schemeClr>
                </a:solidFill>
                <a:effectLst/>
                <a:latin typeface="Open Sans" panose="020B0606030504020204" pitchFamily="34" charset="0"/>
              </a:rPr>
              <a:t> </a:t>
            </a:r>
            <a:r>
              <a:rPr lang="en-US" sz="1600" b="1" i="0" dirty="0">
                <a:solidFill>
                  <a:schemeClr val="tx1">
                    <a:lumMod val="95000"/>
                    <a:lumOff val="5000"/>
                  </a:schemeClr>
                </a:solidFill>
                <a:effectLst/>
                <a:latin typeface="inherit"/>
              </a:rPr>
              <a:t>: </a:t>
            </a:r>
            <a:r>
              <a:rPr lang="en-US" sz="1600" b="0" i="0" dirty="0">
                <a:solidFill>
                  <a:schemeClr val="tx1">
                    <a:lumMod val="95000"/>
                    <a:lumOff val="5000"/>
                  </a:schemeClr>
                </a:solidFill>
                <a:effectLst/>
                <a:latin typeface="Open Sans" panose="020B0606030504020204" pitchFamily="34" charset="0"/>
              </a:rPr>
              <a:t>enhanced value or excellence</a:t>
            </a:r>
          </a:p>
          <a:p>
            <a:pPr algn="l" fontAlgn="base"/>
            <a:r>
              <a:rPr lang="en-US" sz="1600" b="1" i="0" dirty="0">
                <a:solidFill>
                  <a:schemeClr val="tx1">
                    <a:lumMod val="95000"/>
                    <a:lumOff val="5000"/>
                  </a:schemeClr>
                </a:solidFill>
                <a:effectLst/>
                <a:latin typeface="Open Sans" panose="020B0606030504020204" pitchFamily="34" charset="0"/>
              </a:rPr>
              <a:t>b</a:t>
            </a:r>
            <a:r>
              <a:rPr lang="en-US" sz="1600" b="1" i="0" dirty="0">
                <a:solidFill>
                  <a:schemeClr val="tx1">
                    <a:lumMod val="95000"/>
                    <a:lumOff val="5000"/>
                  </a:schemeClr>
                </a:solidFill>
                <a:effectLst/>
                <a:latin typeface="inherit"/>
              </a:rPr>
              <a:t>: </a:t>
            </a:r>
            <a:r>
              <a:rPr lang="en-US" sz="1600" b="0" i="0" dirty="0">
                <a:solidFill>
                  <a:schemeClr val="tx1">
                    <a:lumMod val="95000"/>
                    <a:lumOff val="5000"/>
                  </a:schemeClr>
                </a:solidFill>
                <a:effectLst/>
                <a:latin typeface="Open Sans" panose="020B0606030504020204" pitchFamily="34" charset="0"/>
              </a:rPr>
              <a:t>an instance of such improvement </a:t>
            </a:r>
            <a:r>
              <a:rPr lang="en-US" sz="1600" b="1" i="0" dirty="0">
                <a:solidFill>
                  <a:schemeClr val="tx1">
                    <a:lumMod val="95000"/>
                    <a:lumOff val="5000"/>
                  </a:schemeClr>
                </a:solidFill>
                <a:effectLst/>
                <a:latin typeface="inherit"/>
              </a:rPr>
              <a:t>: </a:t>
            </a:r>
            <a:r>
              <a:rPr lang="en-US" sz="1600" b="0" i="0" dirty="0">
                <a:solidFill>
                  <a:schemeClr val="tx1">
                    <a:lumMod val="95000"/>
                    <a:lumOff val="5000"/>
                  </a:schemeClr>
                </a:solidFill>
                <a:effectLst/>
                <a:latin typeface="Open Sans" panose="020B0606030504020204" pitchFamily="34" charset="0"/>
              </a:rPr>
              <a:t>something that enhances value or excellence</a:t>
            </a:r>
          </a:p>
          <a:p>
            <a:br>
              <a:rPr lang="en-US" sz="1600" dirty="0">
                <a:solidFill>
                  <a:schemeClr val="tx1">
                    <a:lumMod val="95000"/>
                    <a:lumOff val="5000"/>
                  </a:schemeClr>
                </a:solidFill>
              </a:rPr>
            </a:br>
            <a:endParaRPr lang="en-US" sz="1600" dirty="0">
              <a:solidFill>
                <a:schemeClr val="tx1">
                  <a:lumMod val="95000"/>
                  <a:lumOff val="5000"/>
                </a:schemeClr>
              </a:solidFill>
            </a:endParaRPr>
          </a:p>
        </p:txBody>
      </p:sp>
      <p:sp>
        <p:nvSpPr>
          <p:cNvPr id="23" name="TextBox 22">
            <a:extLst>
              <a:ext uri="{FF2B5EF4-FFF2-40B4-BE49-F238E27FC236}">
                <a16:creationId xmlns:a16="http://schemas.microsoft.com/office/drawing/2014/main" id="{F2C32DED-3FBA-14F8-80BB-EFE08C40994E}"/>
              </a:ext>
            </a:extLst>
          </p:cNvPr>
          <p:cNvSpPr txBox="1"/>
          <p:nvPr/>
        </p:nvSpPr>
        <p:spPr>
          <a:xfrm>
            <a:off x="271933" y="4026496"/>
            <a:ext cx="2099517" cy="754053"/>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C00000"/>
                </a:solidFill>
              </a:rPr>
              <a:t>Accountability</a:t>
            </a:r>
          </a:p>
          <a:p>
            <a:pPr marL="285750" indent="-285750">
              <a:buFont typeface="Arial" panose="020B0604020202020204" pitchFamily="34" charset="0"/>
              <a:buChar char="•"/>
            </a:pPr>
            <a:endParaRPr lang="en-US" sz="1100" dirty="0">
              <a:solidFill>
                <a:srgbClr val="00B050"/>
              </a:solidFill>
            </a:endParaRPr>
          </a:p>
          <a:p>
            <a:pPr algn="ctr"/>
            <a:r>
              <a:rPr lang="en-US" sz="1400" dirty="0"/>
              <a:t>Matthew 18:21-25</a:t>
            </a:r>
          </a:p>
        </p:txBody>
      </p:sp>
      <p:sp>
        <p:nvSpPr>
          <p:cNvPr id="24" name="TextBox 23">
            <a:extLst>
              <a:ext uri="{FF2B5EF4-FFF2-40B4-BE49-F238E27FC236}">
                <a16:creationId xmlns:a16="http://schemas.microsoft.com/office/drawing/2014/main" id="{33CB2C5D-4B8A-4262-F185-4FC6A6D064B8}"/>
              </a:ext>
            </a:extLst>
          </p:cNvPr>
          <p:cNvSpPr txBox="1"/>
          <p:nvPr/>
        </p:nvSpPr>
        <p:spPr>
          <a:xfrm>
            <a:off x="271934" y="5357984"/>
            <a:ext cx="2099517" cy="1077218"/>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C00000"/>
                </a:solidFill>
              </a:rPr>
              <a:t>Continuous</a:t>
            </a:r>
            <a:r>
              <a:rPr lang="en-US" b="1" dirty="0">
                <a:solidFill>
                  <a:srgbClr val="00B050"/>
                </a:solidFill>
              </a:rPr>
              <a:t> </a:t>
            </a:r>
            <a:r>
              <a:rPr lang="en-US" b="1" dirty="0">
                <a:solidFill>
                  <a:srgbClr val="C00000"/>
                </a:solidFill>
              </a:rPr>
              <a:t>Improvement</a:t>
            </a:r>
          </a:p>
          <a:p>
            <a:pPr marL="285750" indent="-285750">
              <a:buFont typeface="Arial" panose="020B0604020202020204" pitchFamily="34" charset="0"/>
              <a:buChar char="•"/>
            </a:pPr>
            <a:endParaRPr lang="en-US" sz="1400" dirty="0">
              <a:solidFill>
                <a:srgbClr val="00B050"/>
              </a:solidFill>
            </a:endParaRPr>
          </a:p>
          <a:p>
            <a:pPr algn="ctr"/>
            <a:r>
              <a:rPr lang="en-US" sz="1400" dirty="0"/>
              <a:t>Luke 2:52</a:t>
            </a:r>
          </a:p>
        </p:txBody>
      </p:sp>
      <p:cxnSp>
        <p:nvCxnSpPr>
          <p:cNvPr id="26" name="Straight Connector 25">
            <a:extLst>
              <a:ext uri="{FF2B5EF4-FFF2-40B4-BE49-F238E27FC236}">
                <a16:creationId xmlns:a16="http://schemas.microsoft.com/office/drawing/2014/main" id="{1CC085BC-D58F-129F-C7B4-90ED1DA732C3}"/>
              </a:ext>
            </a:extLst>
          </p:cNvPr>
          <p:cNvCxnSpPr/>
          <p:nvPr/>
        </p:nvCxnSpPr>
        <p:spPr>
          <a:xfrm>
            <a:off x="572260" y="3733800"/>
            <a:ext cx="799947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23192F3-1EC2-274B-46ED-DD2B9B56CCCB}"/>
              </a:ext>
            </a:extLst>
          </p:cNvPr>
          <p:cNvCxnSpPr/>
          <p:nvPr/>
        </p:nvCxnSpPr>
        <p:spPr>
          <a:xfrm>
            <a:off x="717454" y="5181600"/>
            <a:ext cx="799947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FF193F0-F223-4B79-77CF-75C4CED12E89}"/>
              </a:ext>
            </a:extLst>
          </p:cNvPr>
          <p:cNvSpPr txBox="1"/>
          <p:nvPr/>
        </p:nvSpPr>
        <p:spPr>
          <a:xfrm>
            <a:off x="438497" y="1821834"/>
            <a:ext cx="8289863" cy="523220"/>
          </a:xfrm>
          <a:prstGeom prst="rect">
            <a:avLst/>
          </a:prstGeom>
          <a:noFill/>
        </p:spPr>
        <p:txBody>
          <a:bodyPr wrap="square">
            <a:spAutoFit/>
          </a:bodyPr>
          <a:lstStyle/>
          <a:p>
            <a:r>
              <a:rPr lang="en-US" sz="1400" b="1" dirty="0">
                <a:solidFill>
                  <a:srgbClr val="C00000"/>
                </a:solidFill>
              </a:rPr>
              <a:t>Luke 12:42 - And the Lord said, Who then is that faithful and wise steward, whom his lord shall make ruler over his household, to give them their portion of meat in due season? </a:t>
            </a:r>
          </a:p>
        </p:txBody>
      </p:sp>
      <p:cxnSp>
        <p:nvCxnSpPr>
          <p:cNvPr id="30" name="Straight Connector 29">
            <a:extLst>
              <a:ext uri="{FF2B5EF4-FFF2-40B4-BE49-F238E27FC236}">
                <a16:creationId xmlns:a16="http://schemas.microsoft.com/office/drawing/2014/main" id="{0288963F-B6AE-0130-BBA3-754D033BFE8B}"/>
              </a:ext>
            </a:extLst>
          </p:cNvPr>
          <p:cNvCxnSpPr>
            <a:cxnSpLocks/>
          </p:cNvCxnSpPr>
          <p:nvPr/>
        </p:nvCxnSpPr>
        <p:spPr>
          <a:xfrm>
            <a:off x="2417834" y="2330843"/>
            <a:ext cx="0" cy="438999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D31FB49-3086-EC6E-C003-739E9CB75347}"/>
              </a:ext>
            </a:extLst>
          </p:cNvPr>
          <p:cNvSpPr txBox="1"/>
          <p:nvPr/>
        </p:nvSpPr>
        <p:spPr>
          <a:xfrm>
            <a:off x="148400" y="1434305"/>
            <a:ext cx="8870055" cy="338554"/>
          </a:xfrm>
          <a:prstGeom prst="rect">
            <a:avLst/>
          </a:prstGeom>
          <a:noFill/>
        </p:spPr>
        <p:txBody>
          <a:bodyPr wrap="square">
            <a:spAutoFit/>
          </a:bodyPr>
          <a:lstStyle/>
          <a:p>
            <a:pPr marL="285750" indent="-285750">
              <a:buFont typeface="Arial" panose="020B0604020202020204" pitchFamily="34" charset="0"/>
              <a:buChar char="•"/>
            </a:pPr>
            <a:r>
              <a:rPr lang="en-US" sz="1600" b="1" dirty="0">
                <a:solidFill>
                  <a:srgbClr val="C00000"/>
                </a:solidFill>
              </a:rPr>
              <a:t>Mature servant-leaders must be willing to be examined by leaders, peers, and team members</a:t>
            </a:r>
          </a:p>
        </p:txBody>
      </p:sp>
    </p:spTree>
    <p:extLst>
      <p:ext uri="{BB962C8B-B14F-4D97-AF65-F5344CB8AC3E}">
        <p14:creationId xmlns:p14="http://schemas.microsoft.com/office/powerpoint/2010/main" val="2024683541"/>
      </p:ext>
    </p:extLst>
  </p:cSld>
  <p:clrMapOvr>
    <a:masterClrMapping/>
  </p:clrMapOvr>
  <p:transition/>
</p:sld>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rek">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1_Trek">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2261</TotalTime>
  <Words>2524</Words>
  <Application>Microsoft Macintosh PowerPoint</Application>
  <PresentationFormat>On-screen Show (4:3)</PresentationFormat>
  <Paragraphs>383</Paragraphs>
  <Slides>29</Slides>
  <Notes>29</Notes>
  <HiddenSlides>0</HiddenSlides>
  <MMClips>0</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29</vt:i4>
      </vt:variant>
    </vt:vector>
  </HeadingPairs>
  <TitlesOfParts>
    <vt:vector size="50" baseType="lpstr">
      <vt:lpstr>Arial</vt:lpstr>
      <vt:lpstr>Baskerville Old Face</vt:lpstr>
      <vt:lpstr>Calibri</vt:lpstr>
      <vt:lpstr>CatholicSchoolGirls Intl BB</vt:lpstr>
      <vt:lpstr>Franklin Gothic Book</vt:lpstr>
      <vt:lpstr>Franklin Gothic Medium</vt:lpstr>
      <vt:lpstr>Freestyle Script</vt:lpstr>
      <vt:lpstr>Herculanum</vt:lpstr>
      <vt:lpstr>inherit</vt:lpstr>
      <vt:lpstr>Juice ITC</vt:lpstr>
      <vt:lpstr>Lato</vt:lpstr>
      <vt:lpstr>Mistral</vt:lpstr>
      <vt:lpstr>Open Sans</vt:lpstr>
      <vt:lpstr>Papyrus</vt:lpstr>
      <vt:lpstr>Wingdings</vt:lpstr>
      <vt:lpstr>Wingdings 2</vt:lpstr>
      <vt:lpstr>1_Custom Design</vt:lpstr>
      <vt:lpstr>2_Custom Design</vt:lpstr>
      <vt:lpstr>Custom Design</vt:lpstr>
      <vt:lpstr>Trek</vt:lpstr>
      <vt:lpstr>1_Trek</vt:lpstr>
      <vt:lpstr>PowerPoint Presentation</vt:lpstr>
      <vt:lpstr>Today’s Challenge</vt:lpstr>
      <vt:lpstr>Key callings</vt:lpstr>
      <vt:lpstr>Key Word</vt:lpstr>
      <vt:lpstr>PowerPoint Presentation</vt:lpstr>
      <vt:lpstr>PowerPoint Presentation</vt:lpstr>
      <vt:lpstr>Today’s Challenge</vt:lpstr>
      <vt:lpstr>Today’s Challenge</vt:lpstr>
      <vt:lpstr>Today’s Challenge</vt:lpstr>
      <vt:lpstr>Foundational Study Matthew 20:20-28</vt:lpstr>
      <vt:lpstr>Matthew 20:20-28</vt:lpstr>
      <vt:lpstr>Matthew 20:20-28</vt:lpstr>
      <vt:lpstr>Matthew 20:20-28</vt:lpstr>
      <vt:lpstr>Matthew 20:20-28</vt:lpstr>
      <vt:lpstr>Matthew 20:20-28</vt:lpstr>
      <vt:lpstr>Matthew 20:20-28</vt:lpstr>
      <vt:lpstr>Matthew 20:20-28</vt:lpstr>
      <vt:lpstr>Submit to your Set Place</vt:lpstr>
      <vt:lpstr>Submit to your Set Place</vt:lpstr>
      <vt:lpstr>Matthew 20:20-28</vt:lpstr>
      <vt:lpstr>PowerPoint Presentation</vt:lpstr>
      <vt:lpstr>Matthew 20:20-28</vt:lpstr>
      <vt:lpstr>Matthew 20:20-28</vt:lpstr>
      <vt:lpstr>Matthew 20:20-28</vt:lpstr>
      <vt:lpstr>Matthew 20:20-28</vt:lpstr>
      <vt:lpstr>Matthew 20:20-28</vt:lpstr>
      <vt:lpstr>Matthew 20:20-28</vt:lpstr>
      <vt:lpstr>Leadership 360°</vt:lpstr>
      <vt:lpstr>PowerPoint Presentation</vt:lpstr>
    </vt:vector>
  </TitlesOfParts>
  <Company>Alabama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EVIL EXCUSES THE KILL DIVINE DESTINY!</dc:title>
  <dc:creator>Moore</dc:creator>
  <cp:lastModifiedBy>Keith Moore</cp:lastModifiedBy>
  <cp:revision>87</cp:revision>
  <cp:lastPrinted>2021-08-10T22:33:24Z</cp:lastPrinted>
  <dcterms:created xsi:type="dcterms:W3CDTF">2012-04-14T22:18:15Z</dcterms:created>
  <dcterms:modified xsi:type="dcterms:W3CDTF">2024-08-18T12:25:31Z</dcterms:modified>
</cp:coreProperties>
</file>